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9" r:id="rId3"/>
    <p:sldId id="261" r:id="rId4"/>
    <p:sldId id="262" r:id="rId5"/>
    <p:sldId id="260" r:id="rId6"/>
    <p:sldId id="263" r:id="rId7"/>
    <p:sldId id="264" r:id="rId8"/>
    <p:sldId id="267" r:id="rId9"/>
    <p:sldId id="268" r:id="rId10"/>
    <p:sldId id="266" r:id="rId11"/>
  </p:sldIdLst>
  <p:sldSz cx="14630400" cy="8229600"/>
  <p:notesSz cx="8229600" cy="14630400"/>
  <p:embeddedFontLst>
    <p:embeddedFont>
      <p:font typeface="Consolas" panose="020B0609020204030204" pitchFamily="49" charset="0"/>
      <p:regular r:id="rId13"/>
      <p:bold r:id="rId14"/>
      <p:italic r:id="rId15"/>
      <p:boldItalic r:id="rId16"/>
    </p:embeddedFont>
    <p:embeddedFont>
      <p:font typeface="Nunito Semi Bold" panose="020B0604020202020204" charset="0"/>
      <p:regular r:id="rId17"/>
    </p:embeddedFont>
    <p:embeddedFont>
      <p:font typeface="PT Sans" panose="020B0503020203020204" pitchFamily="34" charset="0"/>
      <p:regular r:id="rId18"/>
      <p:bold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70196" autoAdjust="0"/>
  </p:normalViewPr>
  <p:slideViewPr>
    <p:cSldViewPr snapToGrid="0" snapToObjects="1">
      <p:cViewPr varScale="1">
        <p:scale>
          <a:sx n="65" d="100"/>
          <a:sy n="65" d="100"/>
        </p:scale>
        <p:origin x="859" y="6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22T11:52:25.830"/>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34,'0'-1,"0"1,0-1,1 0,-1 1,0-1,0 0,1 1,-1-1,0 1,1-1,-1 0,1 1,-1-1,1 1,-1 0,1-1,-1 1,1-1,0 1,-1 0,1-1,0 1,-1 0,1 0,0-1,0 1,24-5,-24 4,61-5,103 1,-90 5,1926-3,-1026 5,-412-2,-539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22T11:52:29.76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4724 2,'2287'0,"-2238"-1,-18 0,0 1,0 2,54 9,-72-5,-13-5,-1-1,1 1,0-1,0 1,0-1,-1 0,1 1,0-1,0 1,-1-1,1 0,0 1,-1-1,1 0,0 1,-1-1,1 0,-1 0,1 1,-1-1,1 0,0 0,-1 0,1 0,-1 1,0-1,-19 6,-1 0,-35 4,-154 14,-121-4,-147-4,-183-6,-172-4,-2735-4,3011-3,212 0,197-1,137 0,10-1,23-3,275-30,-277 34,185-16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22T11:52:30.350"/>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22T11:52:30.75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91,'5'-5,"8"-2,0-10,-1-13,-3-1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22T11:52:26.420"/>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3751 251,'-1'-2,"1"1,-1 1,0-1,0 0,0 0,-1 0,1 0,0 1,0-1,0 0,0 1,-1-1,1 1,0 0,-1-1,1 1,0 0,-1 0,1 0,0 0,-1 0,1 0,-2 0,-3-1,-208-9,168 9,-209-3,-79 1,-2104 2,2053 2,342-2,69-2,10 0,647-73,573-52,-1137 119</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22T11:52:26.660"/>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22T11:52:26.85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22T11:52:27.104"/>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22T11:52:27.566"/>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1,'48'0,"46"0,29 0,9 0,-17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22T11:52:28.600"/>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3759 1,'-514'12,"-951"9,1069-22,-906-1,1220 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22T11:52:28.807"/>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22T11:52:29.236"/>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6478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t>
            </a:r>
            <a:r>
              <a:rPr lang="en-US" dirty="0" err="1"/>
              <a:t>everyone,my</a:t>
            </a:r>
            <a:r>
              <a:rPr lang="en-US" dirty="0"/>
              <a:t> name is sadman Kabir.id 2102020</a:t>
            </a:r>
          </a:p>
          <a:p>
            <a:endParaRPr lang="en-US" dirty="0"/>
          </a:p>
          <a:p>
            <a:r>
              <a:rPr lang="en-US" dirty="0"/>
              <a:t>Todays topic is </a:t>
            </a:r>
            <a:r>
              <a:rPr lang="en-US"/>
              <a:t>understanding proxy servers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proxy server is a computer or service that sits between a user and the internet.</a:t>
            </a:r>
            <a:br>
              <a:rPr lang="en-US" dirty="0"/>
            </a:br>
            <a:r>
              <a:rPr lang="en-US" dirty="0"/>
              <a:t>When you open a website using a proxy, your request does not go directly to the website.</a:t>
            </a:r>
            <a:br>
              <a:rPr lang="en-US" dirty="0"/>
            </a:br>
            <a:r>
              <a:rPr lang="en-US" dirty="0"/>
              <a:t>Instead, the request first goes to the proxy server.</a:t>
            </a:r>
            <a:br>
              <a:rPr lang="en-US" dirty="0"/>
            </a:br>
            <a:r>
              <a:rPr lang="en-US" dirty="0"/>
              <a:t>The proxy then forwards your request to the actual website, receives the website’s response, and finally sends it back to you.</a:t>
            </a:r>
          </a:p>
          <a:p>
            <a:r>
              <a:rPr lang="en-US" dirty="0"/>
              <a:t>Because the proxy stands in the middle of the communication, it is often called a </a:t>
            </a:r>
            <a:r>
              <a:rPr lang="en-US" b="1" dirty="0"/>
              <a:t>middleman</a:t>
            </a:r>
            <a:r>
              <a:rPr lang="en-US" dirty="0"/>
              <a:t>.</a:t>
            </a:r>
            <a:br>
              <a:rPr lang="en-US" dirty="0"/>
            </a:br>
            <a:r>
              <a:rPr lang="en-US" dirty="0"/>
              <a:t>It receives your request, passes it on, and returns the response—acting like a messenger between you and the website.</a:t>
            </a:r>
          </a:p>
          <a:p>
            <a:r>
              <a:rPr lang="en-US" dirty="0"/>
              <a:t>This “middleman” behavior also allows a proxy server to provide benefits such as privacy, filtering, security, and sometimes faster performance through caching.</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 Privacy</a:t>
            </a:r>
            <a:br>
              <a:rPr lang="en-US" dirty="0"/>
            </a:br>
            <a:r>
              <a:rPr lang="en-US" dirty="0"/>
              <a:t>A proxy server hides your real IP address.</a:t>
            </a:r>
            <a:br>
              <a:rPr lang="en-US" dirty="0"/>
            </a:br>
            <a:r>
              <a:rPr lang="en-US" dirty="0"/>
              <a:t>When you visit a website, the site sees the proxy’s IP instead of yours.</a:t>
            </a:r>
            <a:br>
              <a:rPr lang="en-US" dirty="0"/>
            </a:br>
            <a:r>
              <a:rPr lang="en-US" dirty="0"/>
              <a:t>This helps protect your identity and keeps your online activities more private.</a:t>
            </a:r>
          </a:p>
          <a:p>
            <a:r>
              <a:rPr lang="en-US" b="1" dirty="0"/>
              <a:t>2. Speed</a:t>
            </a:r>
            <a:br>
              <a:rPr lang="en-US" dirty="0"/>
            </a:br>
            <a:r>
              <a:rPr lang="en-US" dirty="0"/>
              <a:t>Proxies can store copies of frequently visited websites.</a:t>
            </a:r>
            <a:br>
              <a:rPr lang="en-US" dirty="0"/>
            </a:br>
            <a:r>
              <a:rPr lang="en-US" dirty="0"/>
              <a:t>So when a user requests the same site again, the proxy can deliver it faster without loading everything from the internet each time.</a:t>
            </a:r>
          </a:p>
          <a:p>
            <a:r>
              <a:rPr lang="en-US" b="1" dirty="0"/>
              <a:t>3. Saves Bandwidth</a:t>
            </a:r>
            <a:br>
              <a:rPr lang="en-US" dirty="0"/>
            </a:br>
            <a:r>
              <a:rPr lang="en-US" dirty="0"/>
              <a:t>Because the proxy can cache web pages, images, and data, it reduces the amount of data downloaded from the internet.</a:t>
            </a:r>
            <a:br>
              <a:rPr lang="en-US" dirty="0"/>
            </a:br>
            <a:r>
              <a:rPr lang="en-US" dirty="0"/>
              <a:t>This helps save bandwidth, especially in networks with many users.</a:t>
            </a:r>
          </a:p>
          <a:p>
            <a:r>
              <a:rPr lang="en-US" b="1" dirty="0"/>
              <a:t>4. Activity Logging</a:t>
            </a:r>
            <a:br>
              <a:rPr lang="en-US" dirty="0"/>
            </a:br>
            <a:r>
              <a:rPr lang="en-US" dirty="0"/>
              <a:t>Proxies can monitor and log user activity.</a:t>
            </a:r>
            <a:br>
              <a:rPr lang="en-US" dirty="0"/>
            </a:br>
            <a:r>
              <a:rPr lang="en-US" dirty="0"/>
              <a:t>This is useful for schools, offices, and organizations that want to track browsing behavior, block certain sites, or maintain security and compliance.</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 Limited Security</a:t>
            </a:r>
            <a:br>
              <a:rPr lang="en-US" dirty="0"/>
            </a:br>
            <a:r>
              <a:rPr lang="en-US" dirty="0"/>
              <a:t>A proxy can hide your IP address, but it does not fully secure your data.</a:t>
            </a:r>
            <a:br>
              <a:rPr lang="en-US" dirty="0"/>
            </a:br>
            <a:r>
              <a:rPr lang="en-US" dirty="0"/>
              <a:t>It does not encrypt your traffic like a VPN, so sensitive information can still be exposed.</a:t>
            </a:r>
          </a:p>
          <a:p>
            <a:r>
              <a:rPr lang="en-US" b="1" dirty="0"/>
              <a:t>2. No Protection Against Malware</a:t>
            </a:r>
            <a:br>
              <a:rPr lang="en-US" dirty="0"/>
            </a:br>
            <a:r>
              <a:rPr lang="en-US" dirty="0"/>
              <a:t>Most basic proxy servers cannot detect or block viruses, malicious websites, or harmful downloads.</a:t>
            </a:r>
            <a:br>
              <a:rPr lang="en-US" dirty="0"/>
            </a:br>
            <a:r>
              <a:rPr lang="en-US" dirty="0"/>
              <a:t>Users may still be at risk if they access unsafe pages.</a:t>
            </a:r>
          </a:p>
          <a:p>
            <a:r>
              <a:rPr lang="en-US" b="1" dirty="0"/>
              <a:t>3. Performance Issues</a:t>
            </a:r>
            <a:br>
              <a:rPr lang="en-US" dirty="0"/>
            </a:br>
            <a:r>
              <a:rPr lang="en-US" dirty="0"/>
              <a:t>If many users connect at the same time, the proxy server can become overloaded.</a:t>
            </a:r>
            <a:br>
              <a:rPr lang="en-US" dirty="0"/>
            </a:br>
            <a:r>
              <a:rPr lang="en-US" dirty="0"/>
              <a:t>This may slow down the internet instead of speeding it up.</a:t>
            </a:r>
          </a:p>
          <a:p>
            <a:r>
              <a:rPr lang="en-US" b="1" dirty="0"/>
              <a:t>4. Caching Problems</a:t>
            </a:r>
            <a:br>
              <a:rPr lang="en-US" dirty="0"/>
            </a:br>
            <a:r>
              <a:rPr lang="en-US" dirty="0"/>
              <a:t>Proxies use cached pages to increase speed, but sometimes the cached version is outdated.</a:t>
            </a:r>
            <a:br>
              <a:rPr lang="en-US" dirty="0"/>
            </a:br>
            <a:r>
              <a:rPr lang="en-US" dirty="0"/>
              <a:t>Users may not always get the most recent information.</a:t>
            </a:r>
          </a:p>
          <a:p>
            <a:r>
              <a:rPr lang="en-US" b="1" dirty="0"/>
              <a:t>5. Privacy Concerns</a:t>
            </a:r>
            <a:br>
              <a:rPr lang="en-US" dirty="0"/>
            </a:br>
            <a:r>
              <a:rPr lang="en-US" dirty="0"/>
              <a:t>Since the proxy sits in the middle, it can log all user activity.</a:t>
            </a:r>
            <a:br>
              <a:rPr lang="en-US" dirty="0"/>
            </a:br>
            <a:r>
              <a:rPr lang="en-US" dirty="0"/>
              <a:t>If the proxy is not trustworthy, it can misuse or leak user data.</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customXml" Target="../ink/ink1.xml"/><Relationship Id="rId13" Type="http://schemas.openxmlformats.org/officeDocument/2006/relationships/image" Target="../media/image27.png"/><Relationship Id="rId18" Type="http://schemas.openxmlformats.org/officeDocument/2006/relationships/customXml" Target="../ink/ink6.xml"/><Relationship Id="rId26" Type="http://schemas.openxmlformats.org/officeDocument/2006/relationships/customXml" Target="../ink/ink11.xml"/><Relationship Id="rId3" Type="http://schemas.openxmlformats.org/officeDocument/2006/relationships/image" Target="../media/image16.png"/><Relationship Id="rId21" Type="http://schemas.openxmlformats.org/officeDocument/2006/relationships/image" Target="../media/image30.png"/><Relationship Id="rId7" Type="http://schemas.openxmlformats.org/officeDocument/2006/relationships/image" Target="../media/image20.png"/><Relationship Id="rId12" Type="http://schemas.openxmlformats.org/officeDocument/2006/relationships/customXml" Target="../ink/ink2.xml"/><Relationship Id="rId17" Type="http://schemas.openxmlformats.org/officeDocument/2006/relationships/customXml" Target="../ink/ink5.xml"/><Relationship Id="rId25" Type="http://schemas.openxmlformats.org/officeDocument/2006/relationships/image" Target="../media/image31.png"/><Relationship Id="rId2" Type="http://schemas.openxmlformats.org/officeDocument/2006/relationships/notesSlide" Target="../notesSlides/notesSlide5.xml"/><Relationship Id="rId16" Type="http://schemas.openxmlformats.org/officeDocument/2006/relationships/customXml" Target="../ink/ink4.xml"/><Relationship Id="rId20" Type="http://schemas.openxmlformats.org/officeDocument/2006/relationships/customXml" Target="../ink/ink7.xml"/><Relationship Id="rId1" Type="http://schemas.openxmlformats.org/officeDocument/2006/relationships/slideLayout" Target="../slideLayouts/slideLayout6.xml"/><Relationship Id="rId6" Type="http://schemas.openxmlformats.org/officeDocument/2006/relationships/image" Target="../media/image19.png"/><Relationship Id="rId11" Type="http://schemas.openxmlformats.org/officeDocument/2006/relationships/image" Target="../media/image26.png"/><Relationship Id="rId24" Type="http://schemas.openxmlformats.org/officeDocument/2006/relationships/customXml" Target="../ink/ink10.xml"/><Relationship Id="rId5" Type="http://schemas.openxmlformats.org/officeDocument/2006/relationships/image" Target="../media/image18.png"/><Relationship Id="rId15" Type="http://schemas.openxmlformats.org/officeDocument/2006/relationships/image" Target="../media/image28.png"/><Relationship Id="rId23" Type="http://schemas.openxmlformats.org/officeDocument/2006/relationships/customXml" Target="../ink/ink9.xml"/><Relationship Id="rId28" Type="http://schemas.openxmlformats.org/officeDocument/2006/relationships/image" Target="../media/image32.png"/><Relationship Id="rId19" Type="http://schemas.openxmlformats.org/officeDocument/2006/relationships/image" Target="../media/image29.png"/><Relationship Id="rId4" Type="http://schemas.openxmlformats.org/officeDocument/2006/relationships/image" Target="../media/image17.png"/><Relationship Id="rId14" Type="http://schemas.openxmlformats.org/officeDocument/2006/relationships/customXml" Target="../ink/ink3.xml"/><Relationship Id="rId22" Type="http://schemas.openxmlformats.org/officeDocument/2006/relationships/customXml" Target="../ink/ink8.xml"/><Relationship Id="rId27" Type="http://schemas.openxmlformats.org/officeDocument/2006/relationships/customXml" Target="../ink/ink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361605"/>
            <a:ext cx="7468553" cy="2112050"/>
          </a:xfrm>
          <a:prstGeom prst="rect">
            <a:avLst/>
          </a:prstGeom>
          <a:noFill/>
          <a:ln/>
        </p:spPr>
        <p:txBody>
          <a:bodyPr wrap="square" lIns="0" tIns="0" rIns="0" bIns="0" rtlCol="0" anchor="t"/>
          <a:lstStyle/>
          <a:p>
            <a:pPr marL="0" indent="0" algn="l">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The Unseen Gateway: Understanding Proxy Servers</a:t>
            </a:r>
            <a:endParaRPr lang="en-US" sz="4400" dirty="0"/>
          </a:p>
        </p:txBody>
      </p:sp>
      <p:sp>
        <p:nvSpPr>
          <p:cNvPr id="4" name="Text 1"/>
          <p:cNvSpPr/>
          <p:nvPr/>
        </p:nvSpPr>
        <p:spPr>
          <a:xfrm>
            <a:off x="6324124" y="4832628"/>
            <a:ext cx="7468553" cy="38302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Presented by Md Sadman Kabir </a:t>
            </a:r>
          </a:p>
          <a:p>
            <a:pPr marL="0" indent="0" algn="l">
              <a:lnSpc>
                <a:spcPts val="3000"/>
              </a:lnSpc>
              <a:buNone/>
            </a:pPr>
            <a:r>
              <a:rPr lang="en-US" sz="1850" dirty="0">
                <a:solidFill>
                  <a:srgbClr val="00002E"/>
                </a:solidFill>
                <a:latin typeface="PT Sans" pitchFamily="34" charset="0"/>
              </a:rPr>
              <a:t>ID-2102020</a:t>
            </a:r>
            <a:endParaRPr lang="en-US" sz="1850" dirty="0"/>
          </a:p>
        </p:txBody>
      </p:sp>
      <p:sp>
        <p:nvSpPr>
          <p:cNvPr id="5" name="Text 2"/>
          <p:cNvSpPr/>
          <p:nvPr/>
        </p:nvSpPr>
        <p:spPr>
          <a:xfrm>
            <a:off x="6324123" y="5676364"/>
            <a:ext cx="7468553" cy="38302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Date-22/11/25</a:t>
            </a:r>
            <a:endParaRPr lang="en-US" sz="1850" dirty="0"/>
          </a:p>
        </p:txBody>
      </p:sp>
    </p:spTree>
  </p:cSld>
  <p:clrMapOvr>
    <a:masterClrMapping/>
  </p:clrMapOvr>
  <mc:AlternateContent xmlns:mc="http://schemas.openxmlformats.org/markup-compatibility/2006" xmlns:p14="http://schemas.microsoft.com/office/powerpoint/2010/main">
    <mc:Choice Requires="p14">
      <p:transition spd="slow" p14:dur="2000" advTm="16577"/>
    </mc:Choice>
    <mc:Fallback xmlns="">
      <p:transition spd="slow" advTm="1657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3" name="Text 0"/>
          <p:cNvSpPr/>
          <p:nvPr/>
        </p:nvSpPr>
        <p:spPr>
          <a:xfrm>
            <a:off x="3477458" y="333435"/>
            <a:ext cx="6166009" cy="436483"/>
          </a:xfrm>
          <a:prstGeom prst="rect">
            <a:avLst/>
          </a:prstGeom>
          <a:noFill/>
          <a:ln/>
        </p:spPr>
        <p:txBody>
          <a:bodyPr wrap="none" lIns="0" tIns="0" rIns="0" bIns="0" rtlCol="0" anchor="t"/>
          <a:lstStyle/>
          <a:p>
            <a:pPr marL="0" indent="0" algn="l">
              <a:lnSpc>
                <a:spcPts val="3400"/>
              </a:lnSpc>
              <a:buNone/>
            </a:pPr>
            <a:r>
              <a:rPr lang="en-US" sz="2700" dirty="0">
                <a:solidFill>
                  <a:srgbClr val="00002E"/>
                </a:solidFill>
                <a:latin typeface="Nunito Semi Bold" pitchFamily="34" charset="0"/>
                <a:ea typeface="Nunito Semi Bold" pitchFamily="34" charset="-122"/>
                <a:cs typeface="Nunito Semi Bold" pitchFamily="34" charset="-120"/>
              </a:rPr>
              <a:t>Practical Applications of Proxy Servers</a:t>
            </a:r>
            <a:endParaRPr lang="en-US" sz="2700" dirty="0"/>
          </a:p>
        </p:txBody>
      </p:sp>
      <p:sp>
        <p:nvSpPr>
          <p:cNvPr id="4" name="Text 1"/>
          <p:cNvSpPr/>
          <p:nvPr/>
        </p:nvSpPr>
        <p:spPr>
          <a:xfrm>
            <a:off x="709136" y="1079363"/>
            <a:ext cx="13096074" cy="593408"/>
          </a:xfrm>
          <a:prstGeom prst="rect">
            <a:avLst/>
          </a:prstGeom>
          <a:noFill/>
          <a:ln/>
        </p:spPr>
        <p:txBody>
          <a:bodyPr wrap="square" lIns="0" tIns="0" rIns="0" bIns="0" rtlCol="0" anchor="t"/>
          <a:lstStyle/>
          <a:p>
            <a:pPr marL="0" indent="0" algn="l">
              <a:lnSpc>
                <a:spcPts val="2300"/>
              </a:lnSpc>
              <a:buNone/>
            </a:pPr>
            <a:r>
              <a:rPr lang="en-US" sz="1600" dirty="0">
                <a:solidFill>
                  <a:srgbClr val="00002E"/>
                </a:solidFill>
                <a:latin typeface="PT Sans" pitchFamily="34" charset="0"/>
                <a:ea typeface="PT Sans" pitchFamily="34" charset="-122"/>
                <a:cs typeface="PT Sans" pitchFamily="34" charset="-120"/>
              </a:rPr>
              <a:t>Proxy servers are not just theoretical concepts; they are widely used in various real-world scenarios to enhance network performance, security, and management.</a:t>
            </a:r>
            <a:endParaRPr lang="en-US" sz="1600" dirty="0"/>
          </a:p>
        </p:txBody>
      </p:sp>
      <p:pic>
        <p:nvPicPr>
          <p:cNvPr id="5"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9136" y="2031563"/>
            <a:ext cx="463748" cy="463748"/>
          </a:xfrm>
          <a:prstGeom prst="rect">
            <a:avLst/>
          </a:prstGeom>
        </p:spPr>
      </p:pic>
      <p:sp>
        <p:nvSpPr>
          <p:cNvPr id="6" name="Text 2"/>
          <p:cNvSpPr/>
          <p:nvPr/>
        </p:nvSpPr>
        <p:spPr>
          <a:xfrm>
            <a:off x="1404699" y="2141696"/>
            <a:ext cx="2626281" cy="272772"/>
          </a:xfrm>
          <a:prstGeom prst="rect">
            <a:avLst/>
          </a:prstGeom>
          <a:noFill/>
          <a:ln/>
        </p:spPr>
        <p:txBody>
          <a:bodyPr wrap="none" lIns="0" tIns="0" rIns="0" bIns="0" rtlCol="0" anchor="t"/>
          <a:lstStyle/>
          <a:p>
            <a:pPr marL="0" indent="0" algn="l">
              <a:lnSpc>
                <a:spcPts val="2100"/>
              </a:lnSpc>
              <a:buNone/>
            </a:pPr>
            <a:r>
              <a:rPr lang="en-US" sz="1700" dirty="0">
                <a:solidFill>
                  <a:srgbClr val="00002E"/>
                </a:solidFill>
                <a:latin typeface="Nunito Semi Bold" pitchFamily="34" charset="0"/>
                <a:ea typeface="Nunito Semi Bold" pitchFamily="34" charset="-122"/>
                <a:cs typeface="Nunito Semi Bold" pitchFamily="34" charset="-120"/>
              </a:rPr>
              <a:t>Corporate Internet Control</a:t>
            </a:r>
            <a:endParaRPr lang="en-US" sz="1700" dirty="0"/>
          </a:p>
        </p:txBody>
      </p:sp>
      <p:sp>
        <p:nvSpPr>
          <p:cNvPr id="7" name="Text 3"/>
          <p:cNvSpPr/>
          <p:nvPr/>
        </p:nvSpPr>
        <p:spPr>
          <a:xfrm>
            <a:off x="1404699" y="2525673"/>
            <a:ext cx="7149941" cy="593408"/>
          </a:xfrm>
          <a:prstGeom prst="rect">
            <a:avLst/>
          </a:prstGeom>
          <a:noFill/>
          <a:ln/>
        </p:spPr>
        <p:txBody>
          <a:bodyPr wrap="square" lIns="0" tIns="0" rIns="0" bIns="0" rtlCol="0" anchor="t"/>
          <a:lstStyle/>
          <a:p>
            <a:pPr marL="0" indent="0" algn="l">
              <a:lnSpc>
                <a:spcPts val="2300"/>
              </a:lnSpc>
              <a:buNone/>
            </a:pPr>
            <a:r>
              <a:rPr lang="en-US" sz="1450" dirty="0">
                <a:solidFill>
                  <a:srgbClr val="00002E"/>
                </a:solidFill>
                <a:latin typeface="PT Sans" pitchFamily="34" charset="0"/>
                <a:ea typeface="PT Sans" pitchFamily="34" charset="-122"/>
                <a:cs typeface="PT Sans" pitchFamily="34" charset="-120"/>
              </a:rPr>
              <a:t>Businesses use proxies to enforce internet usage policies, block inappropriate content, and monitor employee browsing for productivity and security.</a:t>
            </a:r>
            <a:endParaRPr lang="en-US" sz="1450" dirty="0"/>
          </a:p>
        </p:txBody>
      </p:sp>
      <p:pic>
        <p:nvPicPr>
          <p:cNvPr id="8"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9136" y="3490079"/>
            <a:ext cx="463748" cy="463748"/>
          </a:xfrm>
          <a:prstGeom prst="rect">
            <a:avLst/>
          </a:prstGeom>
        </p:spPr>
      </p:pic>
      <p:sp>
        <p:nvSpPr>
          <p:cNvPr id="9" name="Text 4"/>
          <p:cNvSpPr/>
          <p:nvPr/>
        </p:nvSpPr>
        <p:spPr>
          <a:xfrm>
            <a:off x="1404699" y="3600212"/>
            <a:ext cx="3446859" cy="272772"/>
          </a:xfrm>
          <a:prstGeom prst="rect">
            <a:avLst/>
          </a:prstGeom>
          <a:noFill/>
          <a:ln/>
        </p:spPr>
        <p:txBody>
          <a:bodyPr wrap="none" lIns="0" tIns="0" rIns="0" bIns="0" rtlCol="0" anchor="t"/>
          <a:lstStyle/>
          <a:p>
            <a:pPr marL="0" indent="0" algn="l">
              <a:lnSpc>
                <a:spcPts val="2100"/>
              </a:lnSpc>
              <a:buNone/>
            </a:pPr>
            <a:r>
              <a:rPr lang="en-US" sz="1700" dirty="0">
                <a:solidFill>
                  <a:srgbClr val="00002E"/>
                </a:solidFill>
                <a:latin typeface="Nunito Semi Bold" pitchFamily="34" charset="0"/>
                <a:ea typeface="Nunito Semi Bold" pitchFamily="34" charset="-122"/>
                <a:cs typeface="Nunito Semi Bold" pitchFamily="34" charset="-120"/>
              </a:rPr>
              <a:t>Educational Network Management</a:t>
            </a:r>
            <a:endParaRPr lang="en-US" sz="1700" dirty="0"/>
          </a:p>
        </p:txBody>
      </p:sp>
      <p:sp>
        <p:nvSpPr>
          <p:cNvPr id="10" name="Text 5"/>
          <p:cNvSpPr/>
          <p:nvPr/>
        </p:nvSpPr>
        <p:spPr>
          <a:xfrm>
            <a:off x="1404699" y="3984188"/>
            <a:ext cx="7149941" cy="593408"/>
          </a:xfrm>
          <a:prstGeom prst="rect">
            <a:avLst/>
          </a:prstGeom>
          <a:noFill/>
          <a:ln/>
        </p:spPr>
        <p:txBody>
          <a:bodyPr wrap="square" lIns="0" tIns="0" rIns="0" bIns="0" rtlCol="0" anchor="t"/>
          <a:lstStyle/>
          <a:p>
            <a:pPr marL="0" indent="0" algn="l">
              <a:lnSpc>
                <a:spcPts val="2300"/>
              </a:lnSpc>
              <a:buNone/>
            </a:pPr>
            <a:r>
              <a:rPr lang="en-US" sz="1450" dirty="0">
                <a:solidFill>
                  <a:srgbClr val="00002E"/>
                </a:solidFill>
                <a:latin typeface="PT Sans" pitchFamily="34" charset="0"/>
                <a:ea typeface="PT Sans" pitchFamily="34" charset="-122"/>
                <a:cs typeface="PT Sans" pitchFamily="34" charset="-120"/>
              </a:rPr>
              <a:t>Schools and universities implement proxies to filter content, manage bandwidth, and protect students from harmful online material.</a:t>
            </a:r>
            <a:endParaRPr lang="en-US" sz="1450" dirty="0"/>
          </a:p>
        </p:txBody>
      </p:sp>
      <p:pic>
        <p:nvPicPr>
          <p:cNvPr id="11"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9136" y="4948595"/>
            <a:ext cx="463748" cy="463748"/>
          </a:xfrm>
          <a:prstGeom prst="rect">
            <a:avLst/>
          </a:prstGeom>
        </p:spPr>
      </p:pic>
      <p:sp>
        <p:nvSpPr>
          <p:cNvPr id="12" name="Text 6"/>
          <p:cNvSpPr/>
          <p:nvPr/>
        </p:nvSpPr>
        <p:spPr>
          <a:xfrm>
            <a:off x="1404699" y="5058727"/>
            <a:ext cx="2812256" cy="272772"/>
          </a:xfrm>
          <a:prstGeom prst="rect">
            <a:avLst/>
          </a:prstGeom>
          <a:noFill/>
          <a:ln/>
        </p:spPr>
        <p:txBody>
          <a:bodyPr wrap="none" lIns="0" tIns="0" rIns="0" bIns="0" rtlCol="0" anchor="t"/>
          <a:lstStyle/>
          <a:p>
            <a:pPr marL="0" indent="0" algn="l">
              <a:lnSpc>
                <a:spcPts val="2100"/>
              </a:lnSpc>
              <a:buNone/>
            </a:pPr>
            <a:r>
              <a:rPr lang="en-US" sz="1700" dirty="0">
                <a:solidFill>
                  <a:srgbClr val="00002E"/>
                </a:solidFill>
                <a:latin typeface="Nunito Semi Bold" pitchFamily="34" charset="0"/>
                <a:ea typeface="Nunito Semi Bold" pitchFamily="34" charset="-122"/>
                <a:cs typeface="Nunito Semi Bold" pitchFamily="34" charset="-120"/>
              </a:rPr>
              <a:t>Privacy-Conscious Browsing</a:t>
            </a:r>
            <a:endParaRPr lang="en-US" sz="1700" dirty="0"/>
          </a:p>
        </p:txBody>
      </p:sp>
      <p:sp>
        <p:nvSpPr>
          <p:cNvPr id="13" name="Text 7"/>
          <p:cNvSpPr/>
          <p:nvPr/>
        </p:nvSpPr>
        <p:spPr>
          <a:xfrm>
            <a:off x="1404699" y="5442704"/>
            <a:ext cx="7149941" cy="593408"/>
          </a:xfrm>
          <a:prstGeom prst="rect">
            <a:avLst/>
          </a:prstGeom>
          <a:noFill/>
          <a:ln/>
        </p:spPr>
        <p:txBody>
          <a:bodyPr wrap="square" lIns="0" tIns="0" rIns="0" bIns="0" rtlCol="0" anchor="t"/>
          <a:lstStyle/>
          <a:p>
            <a:pPr marL="0" indent="0" algn="l">
              <a:lnSpc>
                <a:spcPts val="2300"/>
              </a:lnSpc>
              <a:buNone/>
            </a:pPr>
            <a:r>
              <a:rPr lang="en-US" sz="1450" dirty="0">
                <a:solidFill>
                  <a:srgbClr val="00002E"/>
                </a:solidFill>
                <a:latin typeface="PT Sans" pitchFamily="34" charset="0"/>
                <a:ea typeface="PT Sans" pitchFamily="34" charset="-122"/>
                <a:cs typeface="PT Sans" pitchFamily="34" charset="-120"/>
              </a:rPr>
              <a:t>Individuals use proxies to hide their IP addresses, bypass geo-restrictions, and enhance their anonymity online.</a:t>
            </a:r>
            <a:endParaRPr lang="en-US" sz="1450" dirty="0"/>
          </a:p>
        </p:txBody>
      </p:sp>
      <p:pic>
        <p:nvPicPr>
          <p:cNvPr id="14" name="Image 4"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9136" y="6407110"/>
            <a:ext cx="463748" cy="463748"/>
          </a:xfrm>
          <a:prstGeom prst="rect">
            <a:avLst/>
          </a:prstGeom>
        </p:spPr>
      </p:pic>
      <p:sp>
        <p:nvSpPr>
          <p:cNvPr id="15" name="Text 8"/>
          <p:cNvSpPr/>
          <p:nvPr/>
        </p:nvSpPr>
        <p:spPr>
          <a:xfrm>
            <a:off x="1404699" y="6517243"/>
            <a:ext cx="2182654" cy="272772"/>
          </a:xfrm>
          <a:prstGeom prst="rect">
            <a:avLst/>
          </a:prstGeom>
          <a:noFill/>
          <a:ln/>
        </p:spPr>
        <p:txBody>
          <a:bodyPr wrap="none" lIns="0" tIns="0" rIns="0" bIns="0" rtlCol="0" anchor="t"/>
          <a:lstStyle/>
          <a:p>
            <a:pPr marL="0" indent="0" algn="l">
              <a:lnSpc>
                <a:spcPts val="2100"/>
              </a:lnSpc>
              <a:buNone/>
            </a:pPr>
            <a:r>
              <a:rPr lang="en-US" sz="1700" dirty="0">
                <a:solidFill>
                  <a:srgbClr val="00002E"/>
                </a:solidFill>
                <a:latin typeface="Nunito Semi Bold" pitchFamily="34" charset="0"/>
                <a:ea typeface="Nunito Semi Bold" pitchFamily="34" charset="-122"/>
                <a:cs typeface="Nunito Semi Bold" pitchFamily="34" charset="-120"/>
              </a:rPr>
              <a:t>Speed Optimization</a:t>
            </a:r>
            <a:endParaRPr lang="en-US" sz="1700" dirty="0"/>
          </a:p>
        </p:txBody>
      </p:sp>
      <p:sp>
        <p:nvSpPr>
          <p:cNvPr id="16" name="Text 9"/>
          <p:cNvSpPr/>
          <p:nvPr/>
        </p:nvSpPr>
        <p:spPr>
          <a:xfrm>
            <a:off x="1404699" y="6901219"/>
            <a:ext cx="7149941" cy="593408"/>
          </a:xfrm>
          <a:prstGeom prst="rect">
            <a:avLst/>
          </a:prstGeom>
          <a:noFill/>
          <a:ln/>
        </p:spPr>
        <p:txBody>
          <a:bodyPr wrap="square" lIns="0" tIns="0" rIns="0" bIns="0" rtlCol="0" anchor="t"/>
          <a:lstStyle/>
          <a:p>
            <a:pPr marL="0" indent="0" algn="l">
              <a:lnSpc>
                <a:spcPts val="2300"/>
              </a:lnSpc>
              <a:buNone/>
            </a:pPr>
            <a:r>
              <a:rPr lang="en-US" sz="1450" dirty="0">
                <a:solidFill>
                  <a:srgbClr val="00002E"/>
                </a:solidFill>
                <a:latin typeface="PT Sans" pitchFamily="34" charset="0"/>
                <a:ea typeface="PT Sans" pitchFamily="34" charset="-122"/>
                <a:cs typeface="PT Sans" pitchFamily="34" charset="-120"/>
              </a:rPr>
              <a:t>Through caching, proxies significantly speed up access to frequently visited websites, improving user experience and reducing network traffic.</a:t>
            </a:r>
            <a:endParaRPr lang="en-US" sz="1450" dirty="0"/>
          </a:p>
        </p:txBody>
      </p:sp>
    </p:spTree>
  </p:cSld>
  <p:clrMapOvr>
    <a:masterClrMapping/>
  </p:clrMapOvr>
  <mc:AlternateContent xmlns:mc="http://schemas.openxmlformats.org/markup-compatibility/2006" xmlns:p14="http://schemas.microsoft.com/office/powerpoint/2010/main">
    <mc:Choice Requires="p14">
      <p:transition spd="slow" p14:dur="2000" advTm="37849"/>
    </mc:Choice>
    <mc:Fallback xmlns="">
      <p:transition spd="slow" advTm="37849"/>
    </mc:Fallback>
  </mc:AlternateContent>
  <p:extLst>
    <p:ext uri="{3A86A75C-4F4B-4683-9AE1-C65F6400EC91}">
      <p14:laserTraceLst xmlns:p14="http://schemas.microsoft.com/office/powerpoint/2010/main">
        <p14:tracePtLst>
          <p14:tracePt t="5534" x="4533900" y="7589838"/>
          <p14:tracePt t="5810" x="3548063" y="8077200"/>
          <p14:tracePt t="5818" x="3548063" y="7934325"/>
          <p14:tracePt t="5828" x="3649663" y="7821613"/>
          <p14:tracePt t="5845" x="3976688" y="7740650"/>
          <p14:tracePt t="5862" x="4772025" y="7740650"/>
          <p14:tracePt t="5878" x="5076825" y="7780338"/>
          <p14:tracePt t="5895" x="5210175" y="7862888"/>
          <p14:tracePt t="5912" x="5291138" y="7913688"/>
          <p14:tracePt t="5928" x="5657850" y="8148638"/>
          <p14:tracePt t="6002" x="5597525" y="8107363"/>
          <p14:tracePt t="6012" x="5546725" y="7974013"/>
          <p14:tracePt t="6028" x="5383213" y="7464425"/>
          <p14:tracePt t="6045" x="5005388" y="6627813"/>
          <p14:tracePt t="6062" x="4649788" y="5772150"/>
          <p14:tracePt t="6078" x="4292600" y="4956175"/>
          <p14:tracePt t="6095" x="3873500" y="4241800"/>
          <p14:tracePt t="6112" x="3629025" y="3803650"/>
          <p14:tracePt t="6128" x="3538538" y="3600450"/>
          <p14:tracePt t="6145" x="3497263" y="3478213"/>
          <p14:tracePt t="6162" x="3455988" y="3324225"/>
          <p14:tracePt t="6162" x="3446463" y="3273425"/>
          <p14:tracePt t="6179" x="3446463" y="3222625"/>
          <p14:tracePt t="6195" x="3446463" y="2967038"/>
          <p14:tracePt t="6212" x="3384550" y="2814638"/>
          <p14:tracePt t="6228" x="3354388" y="2722563"/>
          <p14:tracePt t="6245" x="3262313" y="2609850"/>
          <p14:tracePt t="6262" x="3160713" y="2487613"/>
          <p14:tracePt t="6278" x="3008313" y="2335213"/>
          <p14:tracePt t="6295" x="2824163" y="2182813"/>
          <p14:tracePt t="6311" x="2701925" y="2100263"/>
          <p14:tracePt t="6328" x="2660650" y="2090738"/>
          <p14:tracePt t="6345" x="2620963" y="2079625"/>
          <p14:tracePt t="6362" x="2559050" y="2079625"/>
          <p14:tracePt t="6363" x="2528888" y="2079625"/>
          <p14:tracePt t="6378" x="2508250" y="2079625"/>
          <p14:tracePt t="6379" x="2466975" y="2079625"/>
          <p14:tracePt t="6395" x="2374900" y="2120900"/>
          <p14:tracePt t="6411" x="2314575" y="2162175"/>
          <p14:tracePt t="6428" x="2263775" y="2233613"/>
          <p14:tracePt t="6445" x="2243138" y="2305050"/>
          <p14:tracePt t="6462" x="2212975" y="2355850"/>
          <p14:tracePt t="6478" x="2212975" y="2457450"/>
          <p14:tracePt t="6494" x="2212975" y="2540000"/>
          <p14:tracePt t="6512" x="2212975" y="2600325"/>
          <p14:tracePt t="6528" x="2232025" y="2671763"/>
          <p14:tracePt t="6545" x="2303463" y="2733675"/>
          <p14:tracePt t="6561" x="2446338" y="2794000"/>
          <p14:tracePt t="6578" x="2568575" y="2805113"/>
          <p14:tracePt t="6595" x="2722563" y="2824163"/>
          <p14:tracePt t="6612" x="2773363" y="2844800"/>
          <p14:tracePt t="6628" x="2854325" y="2876550"/>
          <p14:tracePt t="6645" x="2976563" y="2936875"/>
          <p14:tracePt t="6662" x="3089275" y="2978150"/>
          <p14:tracePt t="6678" x="3292475" y="2987675"/>
          <p14:tracePt t="6695" x="3568700" y="3049588"/>
          <p14:tracePt t="6712" x="3843338" y="3059113"/>
          <p14:tracePt t="6728" x="4037013" y="3100388"/>
          <p14:tracePt t="6745" x="4191000" y="3109913"/>
          <p14:tracePt t="6762" x="4343400" y="3160713"/>
          <p14:tracePt t="6778" x="4445000" y="3192463"/>
          <p14:tracePt t="6795" x="4527550" y="3211513"/>
          <p14:tracePt t="6812" x="4567238" y="3211513"/>
          <p14:tracePt t="6828" x="4618038" y="3211513"/>
          <p14:tracePt t="6845" x="4730750" y="3201988"/>
          <p14:tracePt t="6862" x="4862513" y="3151188"/>
          <p14:tracePt t="6878" x="4903788" y="3141663"/>
          <p14:tracePt t="6895" x="4914900" y="3130550"/>
          <p14:tracePt t="6912" x="4945063" y="3100388"/>
          <p14:tracePt t="6928" x="4965700" y="3017838"/>
          <p14:tracePt t="6945" x="4986338" y="2927350"/>
          <p14:tracePt t="6961" x="4986338" y="2844800"/>
          <p14:tracePt t="6978" x="4986338" y="2743200"/>
          <p14:tracePt t="6995" x="4903788" y="2579688"/>
          <p14:tracePt t="7012" x="4822825" y="2478088"/>
          <p14:tracePt t="7028" x="4730750" y="2335213"/>
          <p14:tracePt t="7045" x="4618038" y="2212975"/>
          <p14:tracePt t="7062" x="4527550" y="2132013"/>
          <p14:tracePt t="7078" x="4435475" y="2039938"/>
          <p14:tracePt t="7095" x="4414838" y="2028825"/>
          <p14:tracePt t="7112" x="4394200" y="1998663"/>
          <p14:tracePt t="7210" x="4384675" y="1998663"/>
          <p14:tracePt t="13250" x="4373563" y="1998663"/>
          <p14:tracePt t="13258" x="4322763" y="1998663"/>
          <p14:tracePt t="13266" x="4251325" y="1998663"/>
          <p14:tracePt t="13279" x="4200525" y="1998663"/>
          <p14:tracePt t="13295" x="4057650" y="1998663"/>
          <p14:tracePt t="13312" x="4048125" y="1998663"/>
          <p14:tracePt t="13498" x="3997325" y="2008188"/>
          <p14:tracePt t="13506" x="3914775" y="2141538"/>
          <p14:tracePt t="13514" x="3833813" y="2233613"/>
          <p14:tracePt t="13529" x="3751263" y="2293938"/>
          <p14:tracePt t="13545" x="3640138" y="2427288"/>
          <p14:tracePt t="13562" x="3548063" y="2549525"/>
          <p14:tracePt t="13563" x="3497263" y="2609850"/>
          <p14:tracePt t="13578" x="3414713" y="2681288"/>
          <p14:tracePt t="13595" x="3181350" y="2927350"/>
          <p14:tracePt t="13612" x="3008313" y="3049588"/>
          <p14:tracePt t="13629" x="2874963" y="3089275"/>
          <p14:tracePt t="13645" x="2803525" y="3121025"/>
          <p14:tracePt t="13662" x="2743200" y="3160713"/>
          <p14:tracePt t="13678" x="2671763" y="3211513"/>
          <p14:tracePt t="13695" x="2640013" y="3232150"/>
          <p14:tracePt t="13712" x="2609850" y="3243263"/>
          <p14:tracePt t="13730" x="2600325" y="3252788"/>
          <p14:tracePt t="13745" x="2579688" y="3252788"/>
          <p14:tracePt t="13762" x="2528888" y="3273425"/>
          <p14:tracePt t="13779" x="2446338" y="3344863"/>
          <p14:tracePt t="13796" x="2365375" y="3395663"/>
          <p14:tracePt t="13813" x="2365375" y="3406775"/>
          <p14:tracePt t="14139" x="2344738" y="3406775"/>
          <p14:tracePt t="14146" x="2293938" y="3416300"/>
          <p14:tracePt t="14154" x="2201863" y="3446463"/>
          <p14:tracePt t="14163" x="2151063" y="3457575"/>
          <p14:tracePt t="14179" x="1987550" y="3487738"/>
          <p14:tracePt t="14195" x="1835150" y="3508375"/>
          <p14:tracePt t="14212" x="1671638" y="3548063"/>
          <p14:tracePt t="14228" x="1489075" y="3600450"/>
          <p14:tracePt t="14245" x="1355725" y="3651250"/>
          <p14:tracePt t="14262" x="1295400" y="3671888"/>
          <p14:tracePt t="14279" x="1192213" y="3711575"/>
          <p14:tracePt t="14295" x="1090613" y="3752850"/>
          <p14:tracePt t="14312" x="1060450" y="3794125"/>
          <p14:tracePt t="14329" x="998538" y="3833813"/>
          <p14:tracePt t="14345" x="958850" y="3895725"/>
          <p14:tracePt t="14362" x="927100" y="3925888"/>
          <p14:tracePt t="14363" x="917575" y="3946525"/>
          <p14:tracePt t="14378" x="866775" y="3997325"/>
          <p14:tracePt t="14395" x="836613" y="4038600"/>
          <p14:tracePt t="14412" x="795338" y="4119563"/>
          <p14:tracePt t="14429" x="785813" y="4191000"/>
          <p14:tracePt t="14445" x="785813" y="4273550"/>
          <p14:tracePt t="14462" x="785813" y="4333875"/>
          <p14:tracePt t="14479" x="785813" y="4375150"/>
          <p14:tracePt t="14495" x="815975" y="4405313"/>
          <p14:tracePt t="14512" x="846138" y="4446588"/>
          <p14:tracePt t="14529" x="866775" y="4467225"/>
          <p14:tracePt t="14546" x="908050" y="4518025"/>
          <p14:tracePt t="14562" x="927100" y="4538663"/>
          <p14:tracePt t="14563" x="947738" y="4548188"/>
          <p14:tracePt t="14578" x="958850" y="4548188"/>
          <p14:tracePt t="14595" x="979488" y="4548188"/>
          <p14:tracePt t="14618" x="1009650" y="4548188"/>
          <p14:tracePt t="14634" x="1019175" y="4548188"/>
          <p14:tracePt t="14645" x="1039813" y="4548188"/>
          <p14:tracePt t="14674" x="1049338" y="4548188"/>
          <p14:tracePt t="14714" x="1060450" y="4548188"/>
          <p14:tracePt t="14786" x="1069975" y="4548188"/>
          <p14:tracePt t="14794" x="1081088" y="4548188"/>
          <p14:tracePt t="14802" x="1090613" y="4548188"/>
          <p14:tracePt t="14866" x="1111250" y="4548188"/>
          <p14:tracePt t="14874" x="1131888" y="4548188"/>
          <p14:tracePt t="14882" x="1152525" y="4527550"/>
          <p14:tracePt t="14895" x="1162050" y="4506913"/>
          <p14:tracePt t="14912" x="1212850" y="4467225"/>
          <p14:tracePt t="14929" x="1244600" y="4425950"/>
          <p14:tracePt t="14945" x="1244600" y="4405313"/>
          <p14:tracePt t="14962" x="1244600" y="4395788"/>
          <p14:tracePt t="14979" x="1244600" y="4384675"/>
          <p14:tracePt t="14996" x="1244600" y="4344988"/>
          <p14:tracePt t="15013" x="1223963" y="4303713"/>
          <p14:tracePt t="15028" x="1182688" y="4292600"/>
          <p14:tracePt t="15045" x="1141413" y="4283075"/>
          <p14:tracePt t="15063" x="1120775" y="4283075"/>
          <p14:tracePt t="15079" x="1111250" y="4283075"/>
          <p14:tracePt t="15098" x="1101725" y="4283075"/>
          <p14:tracePt t="15114" x="1090613" y="4283075"/>
          <p14:tracePt t="15130" x="1060450" y="4292600"/>
          <p14:tracePt t="15146" x="1060450" y="4303713"/>
          <p14:tracePt t="15162" x="1049338" y="4313238"/>
          <p14:tracePt t="15179" x="1049338" y="4324350"/>
          <p14:tracePt t="15196" x="1049338" y="4333875"/>
          <p14:tracePt t="15212" x="1049338" y="4344988"/>
          <p14:tracePt t="15229" x="1049338" y="4354513"/>
          <p14:tracePt t="15290" x="1049338" y="4364038"/>
          <p14:tracePt t="15346" x="1039813" y="4364038"/>
          <p14:tracePt t="15354" x="1030288" y="4364038"/>
          <p14:tracePt t="15362" x="1009650" y="4364038"/>
          <p14:tracePt t="15379" x="979488" y="4364038"/>
          <p14:tracePt t="15395" x="927100" y="4354513"/>
          <p14:tracePt t="15412" x="917575" y="4344988"/>
          <p14:tracePt t="15428" x="917575" y="4333875"/>
          <p14:tracePt t="15450" x="917575" y="4324350"/>
          <p14:tracePt t="15462" x="917575" y="4313238"/>
          <p14:tracePt t="15479" x="917575" y="4303713"/>
          <p14:tracePt t="15496" x="917575" y="4292600"/>
          <p14:tracePt t="15512" x="979488" y="4273550"/>
          <p14:tracePt t="15529" x="1101725" y="4241800"/>
          <p14:tracePt t="15546" x="1263650" y="4202113"/>
          <p14:tracePt t="15546" x="1284288" y="4202113"/>
          <p14:tracePt t="15562" x="1304925" y="4191000"/>
          <p14:tracePt t="15563" x="1314450" y="4191000"/>
          <p14:tracePt t="15578" x="1325563" y="4191000"/>
          <p14:tracePt t="15596" x="1335088" y="4181475"/>
          <p14:tracePt t="15612" x="1346200" y="4181475"/>
          <p14:tracePt t="15628" x="1366838" y="4170363"/>
          <p14:tracePt t="15645" x="1376363" y="4170363"/>
          <p14:tracePt t="15662" x="1385888" y="4170363"/>
          <p14:tracePt t="15679" x="1397000" y="4170363"/>
          <p14:tracePt t="15695" x="1427163" y="4170363"/>
          <p14:tracePt t="15712" x="1468438" y="4160838"/>
          <p14:tracePt t="15729" x="1509713" y="4149725"/>
          <p14:tracePt t="15834" x="1498600" y="4149725"/>
          <p14:tracePt t="15842" x="1477963" y="4160838"/>
          <p14:tracePt t="15850" x="1457325" y="4160838"/>
          <p14:tracePt t="15862" x="1438275" y="4170363"/>
          <p14:tracePt t="15879" x="1376363" y="4170363"/>
          <p14:tracePt t="15895" x="1335088" y="4181475"/>
          <p14:tracePt t="15912" x="1304925" y="4191000"/>
          <p14:tracePt t="15929" x="1263650" y="4202113"/>
          <p14:tracePt t="15945" x="1223963" y="4211638"/>
          <p14:tracePt t="15962" x="1111250" y="4241800"/>
          <p14:tracePt t="15979" x="1101725" y="4252913"/>
          <p14:tracePt t="15995" x="1060450" y="4262438"/>
          <p14:tracePt t="16012" x="998538" y="4292600"/>
          <p14:tracePt t="16029" x="947738" y="4313238"/>
          <p14:tracePt t="16045" x="896938" y="4344988"/>
          <p14:tracePt t="16062" x="876300" y="4344988"/>
          <p14:tracePt t="16079" x="846138" y="4354513"/>
          <p14:tracePt t="16095" x="836613" y="4354513"/>
          <p14:tracePt t="19810" x="785813" y="4354513"/>
          <p14:tracePt t="19818" x="682625" y="4354513"/>
          <p14:tracePt t="19829" x="550863" y="4292600"/>
          <p14:tracePt t="19846" x="244475" y="4202113"/>
          <p14:tracePt t="19862" x="80963" y="4140200"/>
          <p14:tracePt t="19879" x="71438" y="4130675"/>
          <p14:tracePt t="19896" x="61913" y="4130675"/>
          <p14:tracePt t="19912" x="50800" y="4119563"/>
          <p14:tracePt t="20034" x="50800" y="4140200"/>
          <p14:tracePt t="20042" x="50800" y="4170363"/>
          <p14:tracePt t="20050" x="50800" y="4181475"/>
          <p14:tracePt t="20062" x="50800" y="4221163"/>
          <p14:tracePt t="20079" x="50800" y="4273550"/>
          <p14:tracePt t="20096" x="50800" y="4354513"/>
          <p14:tracePt t="20112" x="50800" y="4405313"/>
          <p14:tracePt t="20129" x="50800" y="4467225"/>
          <p14:tracePt t="20146" x="71438" y="4548188"/>
          <p14:tracePt t="20163" x="80963" y="4598988"/>
          <p14:tracePt t="20163" x="92075" y="4640263"/>
          <p14:tracePt t="20179" x="101600" y="4681538"/>
          <p14:tracePt t="20196" x="122238" y="4721225"/>
          <p14:tracePt t="20242" x="122238" y="4732338"/>
          <p14:tracePt t="20258" x="131763" y="4762500"/>
          <p14:tracePt t="20274" x="131763" y="4783138"/>
          <p14:tracePt t="20282" x="142875" y="4822825"/>
          <p14:tracePt t="20289" x="152400" y="4833938"/>
          <p14:tracePt t="20298" x="163513" y="4843463"/>
          <p14:tracePt t="20312" x="173038" y="4864100"/>
          <p14:tracePt t="20330" x="184150" y="4894263"/>
          <p14:tracePt t="20346" x="184150" y="4905375"/>
          <p14:tracePt t="20347" x="203200" y="4914900"/>
          <p14:tracePt t="20362" x="214313" y="4926013"/>
          <p14:tracePt t="20379" x="274638" y="4986338"/>
          <p14:tracePt t="20396" x="306388" y="5027613"/>
          <p14:tracePt t="20412" x="336550" y="5048250"/>
          <p14:tracePt t="20429" x="387350" y="5108575"/>
          <p14:tracePt t="20446" x="500063" y="5211763"/>
          <p14:tracePt t="20462" x="601663" y="5353050"/>
          <p14:tracePt t="20479" x="661988" y="5465763"/>
          <p14:tracePt t="20495" x="682625" y="5527675"/>
          <p14:tracePt t="20513" x="682625" y="5537200"/>
          <p14:tracePt t="20529" x="682625" y="5567363"/>
          <p14:tracePt t="20530" x="682625" y="5578475"/>
          <p14:tracePt t="20546" x="682625" y="5608638"/>
          <p14:tracePt t="20547" x="673100" y="5608638"/>
          <p14:tracePt t="20562" x="642938" y="5619750"/>
          <p14:tracePt t="20579" x="530225" y="5649913"/>
          <p14:tracePt t="20596" x="500063" y="5659438"/>
          <p14:tracePt t="20613" x="468313" y="5670550"/>
          <p14:tracePt t="20629" x="407988" y="5680075"/>
          <p14:tracePt t="20646" x="346075" y="5721350"/>
          <p14:tracePt t="20662" x="244475" y="5761038"/>
          <p14:tracePt t="20679" x="173038" y="5802313"/>
          <p14:tracePt t="20696" x="152400" y="5813425"/>
          <p14:tracePt t="20712" x="131763" y="5832475"/>
          <p14:tracePt t="20729" x="131763" y="5843588"/>
          <p14:tracePt t="20746" x="122238" y="5843588"/>
          <p14:tracePt t="21074" x="112713" y="5843588"/>
          <p14:tracePt t="21114" x="112713" y="5832475"/>
          <p14:tracePt t="21218" x="122238" y="5822950"/>
          <p14:tracePt t="21234" x="122238" y="5802313"/>
          <p14:tracePt t="21242" x="131763" y="5792788"/>
          <p14:tracePt t="21258" x="152400" y="5781675"/>
          <p14:tracePt t="21266" x="163513" y="5761038"/>
          <p14:tracePt t="21298" x="163513" y="5751513"/>
          <p14:tracePt t="23802" x="214313" y="5730875"/>
          <p14:tracePt t="23810" x="234950" y="5730875"/>
          <p14:tracePt t="24003" x="223838" y="5813425"/>
          <p14:tracePt t="24010" x="223838" y="5894388"/>
          <p14:tracePt t="24018" x="223838" y="5954713"/>
          <p14:tracePt t="24029" x="223838" y="6007100"/>
          <p14:tracePt t="24046" x="223838" y="6097588"/>
          <p14:tracePt t="24063" x="223838" y="6180138"/>
          <p14:tracePt t="24080" x="223838" y="6302375"/>
          <p14:tracePt t="24096" x="274638" y="6454775"/>
          <p14:tracePt t="24112" x="357188" y="6577013"/>
          <p14:tracePt t="24130" x="530225" y="6689725"/>
          <p14:tracePt t="24146" x="550863" y="6699250"/>
          <p14:tracePt t="24147" x="581025" y="6710363"/>
          <p14:tracePt t="24163" x="601663" y="6731000"/>
          <p14:tracePt t="24322" x="601663" y="6740525"/>
          <p14:tracePt t="24330" x="601663" y="6761163"/>
          <p14:tracePt t="24338" x="601663" y="6770688"/>
          <p14:tracePt t="24347" x="590550" y="6791325"/>
          <p14:tracePt t="24362" x="590550" y="6802438"/>
          <p14:tracePt t="24379" x="539750" y="6862763"/>
          <p14:tracePt t="24396" x="520700" y="6883400"/>
          <p14:tracePt t="24413" x="500063" y="6892925"/>
          <p14:tracePt t="24429" x="479425" y="6904038"/>
          <p14:tracePt t="24445" x="468313" y="6904038"/>
          <p14:tracePt t="24463" x="428625" y="6913563"/>
          <p14:tracePt t="24480" x="387350" y="6913563"/>
          <p14:tracePt t="24496" x="357188" y="6913563"/>
          <p14:tracePt t="31994" x="428625" y="6913563"/>
          <p14:tracePt t="32002" x="479425" y="6913563"/>
          <p14:tracePt t="32013" x="560388" y="6913563"/>
          <p14:tracePt t="32030" x="846138" y="6913563"/>
          <p14:tracePt t="32046" x="1173163" y="6913563"/>
          <p14:tracePt t="32063" x="1376363" y="6913563"/>
          <p14:tracePt t="32080" x="1560513" y="6913563"/>
          <p14:tracePt t="32096" x="1722438" y="6853238"/>
          <p14:tracePt t="32113" x="1906588" y="6761163"/>
          <p14:tracePt t="32130" x="2028825" y="6680200"/>
          <p14:tracePt t="32131" x="2079625" y="6659563"/>
          <p14:tracePt t="32146" x="2079625" y="6648450"/>
          <p14:tracePt t="32163" x="2079625" y="6588125"/>
          <p14:tracePt t="32180" x="1998663" y="6496050"/>
          <p14:tracePt t="32196" x="1885950" y="6403975"/>
          <p14:tracePt t="32213" x="1692275" y="6291263"/>
          <p14:tracePt t="32229" x="1406525" y="6210300"/>
          <p14:tracePt t="32246" x="1192213" y="6149975"/>
          <p14:tracePt t="32263" x="1049338" y="6097588"/>
          <p14:tracePt t="32280" x="968375" y="6057900"/>
          <p14:tracePt t="32296" x="815975" y="5975350"/>
          <p14:tracePt t="32313" x="642938" y="5864225"/>
          <p14:tracePt t="32330" x="509588" y="5761038"/>
          <p14:tracePt t="32331" x="428625" y="5710238"/>
          <p14:tracePt t="32347" x="366713" y="5659438"/>
          <p14:tracePt t="32348" x="346075" y="5638800"/>
          <p14:tracePt t="32363" x="244475" y="5567363"/>
          <p14:tracePt t="32380" x="193675" y="5537200"/>
          <p14:tracePt t="32397" x="152400" y="5507038"/>
          <p14:tracePt t="32413" x="112713" y="5495925"/>
          <p14:tracePt t="32430" x="30163" y="5456238"/>
          <p14:tracePt t="33106" x="509588" y="4324350"/>
          <p14:tracePt t="33114" x="989013" y="4038600"/>
          <p14:tracePt t="33130" x="1590675" y="3783013"/>
          <p14:tracePt t="33131" x="2162175" y="3671888"/>
          <p14:tracePt t="33146" x="2711450" y="3548063"/>
          <p14:tracePt t="33163" x="4078288" y="3579813"/>
          <p14:tracePt t="33180" x="4456113" y="3884613"/>
          <p14:tracePt t="33197" x="4516438" y="4344988"/>
          <p14:tracePt t="33213" x="4322763" y="4884738"/>
          <p14:tracePt t="33230" x="3660775" y="5322888"/>
          <p14:tracePt t="33246" x="2916238" y="5495925"/>
          <p14:tracePt t="33263" x="2201863" y="5465763"/>
          <p14:tracePt t="33280" x="1641475" y="5272088"/>
          <p14:tracePt t="33296" x="1192213" y="5006975"/>
          <p14:tracePt t="33313" x="1009650" y="4843463"/>
          <p14:tracePt t="33330" x="917575" y="4681538"/>
          <p14:tracePt t="33331" x="917575" y="4610100"/>
          <p14:tracePt t="33346" x="917575" y="4557713"/>
          <p14:tracePt t="33363" x="1090613" y="4333875"/>
          <p14:tracePt t="33380" x="1223963" y="4211638"/>
          <p14:tracePt t="33396" x="1284288" y="4130675"/>
          <p14:tracePt t="33413" x="1346200" y="4038600"/>
          <p14:tracePt t="33430" x="1417638" y="3946525"/>
          <p14:tracePt t="33446" x="1447800" y="3895725"/>
          <p14:tracePt t="33463" x="1489075" y="3833813"/>
          <p14:tracePt t="33480" x="1519238" y="3773488"/>
          <p14:tracePt t="33496" x="1539875" y="3711575"/>
          <p14:tracePt t="33513" x="1570038" y="3630613"/>
          <p14:tracePt t="33530" x="1570038" y="3589338"/>
          <p14:tracePt t="33531" x="1579563" y="3559175"/>
          <p14:tracePt t="33546" x="1590675" y="3529013"/>
          <p14:tracePt t="33563" x="1620838" y="3457575"/>
          <p14:tracePt t="33580" x="1631950" y="3416300"/>
          <p14:tracePt t="33597" x="1631950" y="3386138"/>
          <p14:tracePt t="33613" x="1631950" y="3335338"/>
          <p14:tracePt t="33630" x="1631950" y="3314700"/>
          <p14:tracePt t="33646" x="1631950" y="3294063"/>
          <p14:tracePt t="33663" x="1620838" y="3273425"/>
          <p14:tracePt t="33680" x="1600200" y="3252788"/>
          <p14:tracePt t="33696" x="1579563" y="3252788"/>
          <p14:tracePt t="33713" x="1528763" y="3243263"/>
          <p14:tracePt t="33730" x="1489075" y="3243263"/>
          <p14:tracePt t="33731" x="1477963" y="3243263"/>
          <p14:tracePt t="33747" x="1468438" y="3243263"/>
          <p14:tracePt t="33747" x="1457325" y="3243263"/>
          <p14:tracePt t="33763" x="1447800" y="3243263"/>
          <p14:tracePt t="33780" x="1406525" y="3252788"/>
          <p14:tracePt t="33797" x="1346200" y="3303588"/>
          <p14:tracePt t="33813" x="1295400" y="3344863"/>
          <p14:tracePt t="33830" x="1254125" y="3386138"/>
          <p14:tracePt t="33846" x="1244600" y="3395663"/>
          <p14:tracePt t="33863" x="1233488" y="3416300"/>
          <p14:tracePt t="33880" x="1233488" y="3425825"/>
          <p14:tracePt t="33897" x="1233488" y="3436938"/>
          <p14:tracePt t="33922" x="1223963" y="3436938"/>
          <p14:tracePt t="33946" x="1212850" y="3446463"/>
          <p14:tracePt t="34058" x="1203325" y="3446463"/>
          <p14:tracePt t="34066" x="1192213" y="3457575"/>
          <p14:tracePt t="34082" x="1192213" y="3467100"/>
          <p14:tracePt t="34162" x="1182688" y="3467100"/>
          <p14:tracePt t="34659" x="1152525" y="3467100"/>
          <p14:tracePt t="34674" x="1152525" y="3478213"/>
          <p14:tracePt t="34698" x="1152525" y="3497263"/>
          <p14:tracePt t="34714" x="1141413" y="3497263"/>
          <p14:tracePt t="34730" x="1141413" y="3508375"/>
          <p14:tracePt t="34738" x="1141413" y="3517900"/>
          <p14:tracePt t="34747" x="1141413" y="3529013"/>
          <p14:tracePt t="34763" x="1141413" y="3548063"/>
          <p14:tracePt t="34780" x="1131888" y="3548063"/>
          <p14:tracePt t="34797" x="1131888" y="3568700"/>
          <p14:tracePt t="34813" x="1131888" y="3579813"/>
          <p14:tracePt t="34874" x="1131888" y="3589338"/>
          <p14:tracePt t="34890" x="1131888" y="3600450"/>
          <p14:tracePt t="36418" x="1131888" y="3589338"/>
          <p14:tracePt t="36426" x="1233488" y="3517900"/>
          <p14:tracePt t="36434" x="1355725" y="3416300"/>
          <p14:tracePt t="36447" x="1528763" y="3294063"/>
          <p14:tracePt t="36463" x="2181225" y="2865438"/>
          <p14:tracePt t="36480" x="3098800" y="2325688"/>
          <p14:tracePt t="36497" x="4119563" y="1763713"/>
          <p14:tracePt t="36513" x="4862513" y="1355725"/>
          <p14:tracePt t="36530" x="5341938" y="1030288"/>
          <p14:tracePt t="36532" x="5586413" y="866775"/>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28888" y="494109"/>
            <a:ext cx="4918234" cy="422791"/>
          </a:xfrm>
          <a:prstGeom prst="rect">
            <a:avLst/>
          </a:prstGeom>
          <a:noFill/>
          <a:ln/>
        </p:spPr>
        <p:txBody>
          <a:bodyPr wrap="none" lIns="0" tIns="0" rIns="0" bIns="0" rtlCol="0" anchor="t"/>
          <a:lstStyle/>
          <a:p>
            <a:pPr marL="0" indent="0" algn="l">
              <a:lnSpc>
                <a:spcPts val="3300"/>
              </a:lnSpc>
              <a:buNone/>
            </a:pPr>
            <a:r>
              <a:rPr lang="en-US" sz="2650" dirty="0">
                <a:solidFill>
                  <a:srgbClr val="00002E"/>
                </a:solidFill>
                <a:latin typeface="Nunito Semi Bold" pitchFamily="34" charset="0"/>
                <a:ea typeface="Nunito Semi Bold" pitchFamily="34" charset="-122"/>
                <a:cs typeface="Nunito Semi Bold" pitchFamily="34" charset="-120"/>
              </a:rPr>
              <a:t>What Exactly is a Proxy Server?</a:t>
            </a:r>
            <a:endParaRPr lang="en-US" sz="2650" dirty="0"/>
          </a:p>
        </p:txBody>
      </p:sp>
      <p:sp>
        <p:nvSpPr>
          <p:cNvPr id="3" name="Text 1"/>
          <p:cNvSpPr/>
          <p:nvPr/>
        </p:nvSpPr>
        <p:spPr>
          <a:xfrm>
            <a:off x="628888" y="1276231"/>
            <a:ext cx="13372624" cy="686384"/>
          </a:xfrm>
          <a:prstGeom prst="rect">
            <a:avLst/>
          </a:prstGeom>
          <a:noFill/>
          <a:ln/>
        </p:spPr>
        <p:txBody>
          <a:bodyPr wrap="none" lIns="0" tIns="0" rIns="0" bIns="0" rtlCol="0" anchor="t"/>
          <a:lstStyle/>
          <a:p>
            <a:pPr marL="0" indent="0" algn="l">
              <a:lnSpc>
                <a:spcPts val="2250"/>
              </a:lnSpc>
              <a:buNone/>
            </a:pPr>
            <a:r>
              <a:rPr lang="en-US" dirty="0">
                <a:solidFill>
                  <a:srgbClr val="00002E"/>
                </a:solidFill>
                <a:latin typeface="PT Sans" pitchFamily="34" charset="0"/>
                <a:ea typeface="PT Sans" pitchFamily="34" charset="-122"/>
                <a:cs typeface="PT Sans" pitchFamily="34" charset="-120"/>
              </a:rPr>
              <a:t>At its core, a proxy server acts as an </a:t>
            </a:r>
            <a:r>
              <a:rPr lang="en-US" dirty="0">
                <a:solidFill>
                  <a:srgbClr val="2D4DF2"/>
                </a:solidFill>
                <a:latin typeface="PT Sans" pitchFamily="34" charset="0"/>
                <a:ea typeface="PT Sans" pitchFamily="34" charset="-122"/>
                <a:cs typeface="PT Sans" pitchFamily="34" charset="-120"/>
              </a:rPr>
              <a:t>intermediary or a "middleman"</a:t>
            </a:r>
            <a:r>
              <a:rPr lang="en-US" dirty="0">
                <a:solidFill>
                  <a:srgbClr val="00002E"/>
                </a:solidFill>
                <a:latin typeface="PT Sans" pitchFamily="34" charset="0"/>
                <a:ea typeface="PT Sans" pitchFamily="34" charset="-122"/>
                <a:cs typeface="PT Sans" pitchFamily="34" charset="-120"/>
              </a:rPr>
              <a:t> between your computer (the client) and the websites or services </a:t>
            </a:r>
          </a:p>
          <a:p>
            <a:pPr marL="0" indent="0" algn="l">
              <a:lnSpc>
                <a:spcPts val="2250"/>
              </a:lnSpc>
              <a:buNone/>
            </a:pPr>
            <a:r>
              <a:rPr lang="en-US" dirty="0">
                <a:solidFill>
                  <a:srgbClr val="00002E"/>
                </a:solidFill>
                <a:latin typeface="PT Sans" pitchFamily="34" charset="0"/>
                <a:ea typeface="PT Sans" pitchFamily="34" charset="-122"/>
                <a:cs typeface="PT Sans" pitchFamily="34" charset="-120"/>
              </a:rPr>
              <a:t>you access on the internet.</a:t>
            </a:r>
            <a:endParaRPr lang="en-US" dirty="0"/>
          </a:p>
        </p:txBody>
      </p:sp>
      <p:sp>
        <p:nvSpPr>
          <p:cNvPr id="5" name="Text 2"/>
          <p:cNvSpPr/>
          <p:nvPr/>
        </p:nvSpPr>
        <p:spPr>
          <a:xfrm>
            <a:off x="6900594" y="2328293"/>
            <a:ext cx="2831623" cy="353744"/>
          </a:xfrm>
          <a:prstGeom prst="rect">
            <a:avLst/>
          </a:prstGeom>
          <a:noFill/>
          <a:ln/>
        </p:spPr>
        <p:txBody>
          <a:bodyPr wrap="none" lIns="0" tIns="0" rIns="0" bIns="0" rtlCol="0" anchor="t"/>
          <a:lstStyle/>
          <a:p>
            <a:pPr marL="0" indent="0" algn="l">
              <a:lnSpc>
                <a:spcPts val="1550"/>
              </a:lnSpc>
              <a:buNone/>
            </a:pPr>
            <a:r>
              <a:rPr lang="en-US" sz="1250" dirty="0">
                <a:solidFill>
                  <a:srgbClr val="00002E"/>
                </a:solidFill>
                <a:latin typeface="Nunito Semi Bold" pitchFamily="34" charset="0"/>
                <a:ea typeface="Nunito Semi Bold" pitchFamily="34" charset="-122"/>
                <a:cs typeface="Nunito Semi Bold" pitchFamily="34" charset="-120"/>
              </a:rPr>
              <a:t>Client Request</a:t>
            </a:r>
            <a:endParaRPr lang="en-US" sz="1250" dirty="0"/>
          </a:p>
        </p:txBody>
      </p:sp>
      <p:pic>
        <p:nvPicPr>
          <p:cNvPr id="6"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98538" y="2378231"/>
            <a:ext cx="267450" cy="267450"/>
          </a:xfrm>
          <a:prstGeom prst="rect">
            <a:avLst/>
          </a:prstGeom>
        </p:spPr>
      </p:pic>
      <p:sp>
        <p:nvSpPr>
          <p:cNvPr id="7" name="Text 3"/>
          <p:cNvSpPr/>
          <p:nvPr/>
        </p:nvSpPr>
        <p:spPr>
          <a:xfrm>
            <a:off x="6900594" y="3398092"/>
            <a:ext cx="2831623" cy="353744"/>
          </a:xfrm>
          <a:prstGeom prst="rect">
            <a:avLst/>
          </a:prstGeom>
          <a:noFill/>
          <a:ln/>
        </p:spPr>
        <p:txBody>
          <a:bodyPr wrap="none" lIns="0" tIns="0" rIns="0" bIns="0" rtlCol="0" anchor="t"/>
          <a:lstStyle/>
          <a:p>
            <a:pPr marL="0" indent="0" algn="l">
              <a:lnSpc>
                <a:spcPts val="1550"/>
              </a:lnSpc>
              <a:buNone/>
            </a:pPr>
            <a:r>
              <a:rPr lang="en-US" sz="1250" dirty="0">
                <a:solidFill>
                  <a:srgbClr val="00002E"/>
                </a:solidFill>
                <a:latin typeface="Nunito Semi Bold" pitchFamily="34" charset="0"/>
                <a:ea typeface="Nunito Semi Bold" pitchFamily="34" charset="-122"/>
                <a:cs typeface="Nunito Semi Bold" pitchFamily="34" charset="-120"/>
              </a:rPr>
              <a:t>Proxy Middleman</a:t>
            </a:r>
            <a:endParaRPr lang="en-US" sz="1250" dirty="0"/>
          </a:p>
        </p:txBody>
      </p:sp>
      <p:pic>
        <p:nvPicPr>
          <p:cNvPr id="8"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98538" y="3448030"/>
            <a:ext cx="267450" cy="267449"/>
          </a:xfrm>
          <a:prstGeom prst="rect">
            <a:avLst/>
          </a:prstGeom>
        </p:spPr>
      </p:pic>
      <p:sp>
        <p:nvSpPr>
          <p:cNvPr id="9" name="Text 4"/>
          <p:cNvSpPr/>
          <p:nvPr/>
        </p:nvSpPr>
        <p:spPr>
          <a:xfrm>
            <a:off x="6900594" y="4467890"/>
            <a:ext cx="2831623" cy="353744"/>
          </a:xfrm>
          <a:prstGeom prst="rect">
            <a:avLst/>
          </a:prstGeom>
          <a:noFill/>
          <a:ln/>
        </p:spPr>
        <p:txBody>
          <a:bodyPr wrap="none" lIns="0" tIns="0" rIns="0" bIns="0" rtlCol="0" anchor="t"/>
          <a:lstStyle/>
          <a:p>
            <a:pPr marL="0" indent="0" algn="l">
              <a:lnSpc>
                <a:spcPts val="1550"/>
              </a:lnSpc>
              <a:buNone/>
            </a:pPr>
            <a:r>
              <a:rPr lang="en-US" sz="1250" dirty="0">
                <a:solidFill>
                  <a:srgbClr val="00002E"/>
                </a:solidFill>
                <a:latin typeface="Nunito Semi Bold" pitchFamily="34" charset="0"/>
                <a:ea typeface="Nunito Semi Bold" pitchFamily="34" charset="-122"/>
                <a:cs typeface="Nunito Semi Bold" pitchFamily="34" charset="-120"/>
              </a:rPr>
              <a:t>Web Server</a:t>
            </a:r>
            <a:endParaRPr lang="en-US" sz="1250" dirty="0"/>
          </a:p>
        </p:txBody>
      </p:sp>
      <p:pic>
        <p:nvPicPr>
          <p:cNvPr id="10"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98538" y="4517828"/>
            <a:ext cx="267450" cy="267450"/>
          </a:xfrm>
          <a:prstGeom prst="rect">
            <a:avLst/>
          </a:prstGeom>
        </p:spPr>
      </p:pic>
      <p:sp>
        <p:nvSpPr>
          <p:cNvPr id="11" name="Text 5"/>
          <p:cNvSpPr/>
          <p:nvPr/>
        </p:nvSpPr>
        <p:spPr>
          <a:xfrm>
            <a:off x="6900594" y="5537689"/>
            <a:ext cx="2831623" cy="353744"/>
          </a:xfrm>
          <a:prstGeom prst="rect">
            <a:avLst/>
          </a:prstGeom>
          <a:noFill/>
          <a:ln/>
        </p:spPr>
        <p:txBody>
          <a:bodyPr wrap="none" lIns="0" tIns="0" rIns="0" bIns="0" rtlCol="0" anchor="t"/>
          <a:lstStyle/>
          <a:p>
            <a:pPr marL="0" indent="0" algn="l">
              <a:lnSpc>
                <a:spcPts val="1550"/>
              </a:lnSpc>
              <a:buNone/>
            </a:pPr>
            <a:r>
              <a:rPr lang="en-US" sz="1250" dirty="0">
                <a:solidFill>
                  <a:srgbClr val="00002E"/>
                </a:solidFill>
                <a:latin typeface="Nunito Semi Bold" pitchFamily="34" charset="0"/>
                <a:ea typeface="Nunito Semi Bold" pitchFamily="34" charset="-122"/>
                <a:cs typeface="Nunito Semi Bold" pitchFamily="34" charset="-120"/>
              </a:rPr>
              <a:t>Response Flow</a:t>
            </a:r>
            <a:endParaRPr lang="en-US" sz="1250" dirty="0"/>
          </a:p>
        </p:txBody>
      </p:sp>
      <p:pic>
        <p:nvPicPr>
          <p:cNvPr id="12" name="Image 4"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98538" y="5587626"/>
            <a:ext cx="267450" cy="267450"/>
          </a:xfrm>
          <a:prstGeom prst="rect">
            <a:avLst/>
          </a:prstGeom>
        </p:spPr>
      </p:pic>
      <p:pic>
        <p:nvPicPr>
          <p:cNvPr id="17" name="Picture 16">
            <a:extLst>
              <a:ext uri="{FF2B5EF4-FFF2-40B4-BE49-F238E27FC236}">
                <a16:creationId xmlns:a16="http://schemas.microsoft.com/office/drawing/2014/main" id="{ED5D2CF6-B02E-D83C-CB87-7554677A9E78}"/>
              </a:ext>
            </a:extLst>
          </p:cNvPr>
          <p:cNvPicPr>
            <a:picLocks noChangeAspect="1"/>
          </p:cNvPicPr>
          <p:nvPr/>
        </p:nvPicPr>
        <p:blipFill>
          <a:blip r:embed="rId11"/>
          <a:stretch>
            <a:fillRect/>
          </a:stretch>
        </p:blipFill>
        <p:spPr>
          <a:xfrm>
            <a:off x="1613481" y="1998470"/>
            <a:ext cx="10574226" cy="5306165"/>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2000" advTm="196672"/>
    </mc:Choice>
    <mc:Fallback xmlns="">
      <p:transition spd="slow" advTm="19667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66393" y="523518"/>
            <a:ext cx="6584513" cy="447913"/>
          </a:xfrm>
          <a:prstGeom prst="rect">
            <a:avLst/>
          </a:prstGeom>
          <a:noFill/>
          <a:ln/>
        </p:spPr>
        <p:txBody>
          <a:bodyPr wrap="none" lIns="0" tIns="0" rIns="0" bIns="0" rtlCol="0" anchor="t"/>
          <a:lstStyle/>
          <a:p>
            <a:pPr marL="0" indent="0" algn="l">
              <a:lnSpc>
                <a:spcPts val="3500"/>
              </a:lnSpc>
              <a:buNone/>
            </a:pPr>
            <a:r>
              <a:rPr lang="en-US" sz="2800" dirty="0">
                <a:solidFill>
                  <a:srgbClr val="00002E"/>
                </a:solidFill>
                <a:latin typeface="Nunito Semi Bold" pitchFamily="34" charset="0"/>
                <a:ea typeface="Nunito Semi Bold" pitchFamily="34" charset="-122"/>
                <a:cs typeface="Nunito Semi Bold" pitchFamily="34" charset="-120"/>
              </a:rPr>
              <a:t>Key Advantages of Using a Proxy Server</a:t>
            </a:r>
            <a:endParaRPr lang="en-US" sz="2800" dirty="0"/>
          </a:p>
        </p:txBody>
      </p:sp>
      <p:sp>
        <p:nvSpPr>
          <p:cNvPr id="3" name="Text 1"/>
          <p:cNvSpPr/>
          <p:nvPr/>
        </p:nvSpPr>
        <p:spPr>
          <a:xfrm>
            <a:off x="666393" y="1352193"/>
            <a:ext cx="13297614" cy="304562"/>
          </a:xfrm>
          <a:prstGeom prst="rect">
            <a:avLst/>
          </a:prstGeom>
          <a:noFill/>
          <a:ln/>
        </p:spPr>
        <p:txBody>
          <a:bodyPr wrap="none" lIns="0" tIns="0" rIns="0" bIns="0" rtlCol="0" anchor="t"/>
          <a:lstStyle/>
          <a:p>
            <a:pPr marL="0" indent="0" algn="l">
              <a:lnSpc>
                <a:spcPts val="2350"/>
              </a:lnSpc>
              <a:buNone/>
            </a:pPr>
            <a:r>
              <a:rPr lang="en-US" sz="1450" dirty="0">
                <a:solidFill>
                  <a:srgbClr val="00002E"/>
                </a:solidFill>
                <a:latin typeface="PT Sans" pitchFamily="34" charset="0"/>
                <a:ea typeface="PT Sans" pitchFamily="34" charset="-122"/>
                <a:cs typeface="PT Sans" pitchFamily="34" charset="-120"/>
              </a:rPr>
              <a:t>Proxy servers offer compelling benefits that enhance your online experience and network management.</a:t>
            </a:r>
            <a:endParaRPr lang="en-US" sz="1450" dirty="0"/>
          </a:p>
        </p:txBody>
      </p:sp>
      <p:sp>
        <p:nvSpPr>
          <p:cNvPr id="4" name="Shape 2"/>
          <p:cNvSpPr/>
          <p:nvPr/>
        </p:nvSpPr>
        <p:spPr>
          <a:xfrm>
            <a:off x="666393" y="2156460"/>
            <a:ext cx="4305538" cy="5779056"/>
          </a:xfrm>
          <a:prstGeom prst="roundRect">
            <a:avLst>
              <a:gd name="adj" fmla="val 2549"/>
            </a:avLst>
          </a:prstGeom>
          <a:solidFill>
            <a:srgbClr val="F3F3FF">
              <a:alpha val="75000"/>
            </a:srgbClr>
          </a:solidFill>
          <a:ln/>
        </p:spPr>
      </p:sp>
      <p:sp>
        <p:nvSpPr>
          <p:cNvPr id="5" name="Shape 3"/>
          <p:cNvSpPr/>
          <p:nvPr/>
        </p:nvSpPr>
        <p:spPr>
          <a:xfrm>
            <a:off x="666393" y="2133600"/>
            <a:ext cx="4305538" cy="91440"/>
          </a:xfrm>
          <a:prstGeom prst="roundRect">
            <a:avLst>
              <a:gd name="adj" fmla="val 312348"/>
            </a:avLst>
          </a:prstGeom>
          <a:solidFill>
            <a:srgbClr val="2D4DF2"/>
          </a:solidFill>
          <a:ln/>
        </p:spPr>
      </p:sp>
      <p:sp>
        <p:nvSpPr>
          <p:cNvPr id="6" name="Shape 4"/>
          <p:cNvSpPr/>
          <p:nvPr/>
        </p:nvSpPr>
        <p:spPr>
          <a:xfrm>
            <a:off x="2533590" y="1870948"/>
            <a:ext cx="571143" cy="571143"/>
          </a:xfrm>
          <a:prstGeom prst="roundRect">
            <a:avLst>
              <a:gd name="adj" fmla="val 160100"/>
            </a:avLst>
          </a:prstGeom>
          <a:solidFill>
            <a:srgbClr val="2D4DF2"/>
          </a:solidFill>
          <a:ln/>
        </p:spPr>
      </p:sp>
      <p:sp>
        <p:nvSpPr>
          <p:cNvPr id="7" name="Text 5"/>
          <p:cNvSpPr/>
          <p:nvPr/>
        </p:nvSpPr>
        <p:spPr>
          <a:xfrm>
            <a:off x="2704921" y="2013704"/>
            <a:ext cx="228481" cy="285512"/>
          </a:xfrm>
          <a:prstGeom prst="rect">
            <a:avLst/>
          </a:prstGeom>
          <a:noFill/>
          <a:ln/>
        </p:spPr>
        <p:txBody>
          <a:bodyPr wrap="none" lIns="0" tIns="0" rIns="0" bIns="0" rtlCol="0" anchor="t"/>
          <a:lstStyle/>
          <a:p>
            <a:pPr marL="0" indent="0" algn="l">
              <a:lnSpc>
                <a:spcPts val="2850"/>
              </a:lnSpc>
              <a:buNone/>
            </a:pPr>
            <a:r>
              <a:rPr lang="en-US" sz="1750" dirty="0">
                <a:solidFill>
                  <a:srgbClr val="FFFFFF"/>
                </a:solidFill>
                <a:latin typeface="Nunito Semi Bold" pitchFamily="34" charset="0"/>
                <a:ea typeface="Nunito Semi Bold" pitchFamily="34" charset="-122"/>
                <a:cs typeface="Nunito Semi Bold" pitchFamily="34" charset="-120"/>
              </a:rPr>
              <a:t>1</a:t>
            </a:r>
            <a:endParaRPr lang="en-US" sz="1750" dirty="0"/>
          </a:p>
        </p:txBody>
      </p:sp>
      <p:sp>
        <p:nvSpPr>
          <p:cNvPr id="8" name="Text 6"/>
          <p:cNvSpPr/>
          <p:nvPr/>
        </p:nvSpPr>
        <p:spPr>
          <a:xfrm>
            <a:off x="879634" y="2632472"/>
            <a:ext cx="2240042" cy="279916"/>
          </a:xfrm>
          <a:prstGeom prst="rect">
            <a:avLst/>
          </a:prstGeom>
          <a:noFill/>
          <a:ln/>
        </p:spPr>
        <p:txBody>
          <a:bodyPr wrap="none" lIns="0" tIns="0" rIns="0" bIns="0" rtlCol="0" anchor="t"/>
          <a:lstStyle/>
          <a:p>
            <a:pPr marL="0" indent="0" algn="l">
              <a:lnSpc>
                <a:spcPts val="2200"/>
              </a:lnSpc>
              <a:buNone/>
            </a:pPr>
            <a:r>
              <a:rPr lang="en-US" sz="1750" dirty="0">
                <a:solidFill>
                  <a:srgbClr val="00002E"/>
                </a:solidFill>
                <a:latin typeface="Nunito Semi Bold" pitchFamily="34" charset="0"/>
                <a:ea typeface="Nunito Semi Bold" pitchFamily="34" charset="-122"/>
                <a:cs typeface="Nunito Semi Bold" pitchFamily="34" charset="-120"/>
              </a:rPr>
              <a:t>Enhanced Privacy</a:t>
            </a:r>
            <a:endParaRPr lang="en-US" sz="1750" dirty="0"/>
          </a:p>
        </p:txBody>
      </p:sp>
      <p:sp>
        <p:nvSpPr>
          <p:cNvPr id="9" name="Text 7"/>
          <p:cNvSpPr/>
          <p:nvPr/>
        </p:nvSpPr>
        <p:spPr>
          <a:xfrm>
            <a:off x="879634" y="3026569"/>
            <a:ext cx="3879056" cy="913686"/>
          </a:xfrm>
          <a:prstGeom prst="rect">
            <a:avLst/>
          </a:prstGeom>
          <a:noFill/>
          <a:ln/>
        </p:spPr>
        <p:txBody>
          <a:bodyPr wrap="square" lIns="0" tIns="0" rIns="0" bIns="0" rtlCol="0" anchor="t"/>
          <a:lstStyle/>
          <a:p>
            <a:pPr marL="0" indent="0" algn="l">
              <a:lnSpc>
                <a:spcPts val="2350"/>
              </a:lnSpc>
              <a:buNone/>
            </a:pPr>
            <a:r>
              <a:rPr lang="en-US" sz="1450" dirty="0">
                <a:solidFill>
                  <a:srgbClr val="00002E"/>
                </a:solidFill>
                <a:latin typeface="PT Sans" pitchFamily="34" charset="0"/>
                <a:ea typeface="PT Sans" pitchFamily="34" charset="-122"/>
                <a:cs typeface="PT Sans" pitchFamily="34" charset="-120"/>
              </a:rPr>
              <a:t>Your true IP address is masked. The website you visit only sees the proxy's IP, offering a layer of anonymity for your browsing activities.</a:t>
            </a:r>
            <a:endParaRPr lang="en-US" sz="1450" dirty="0"/>
          </a:p>
        </p:txBody>
      </p:sp>
      <p:pic>
        <p:nvPicPr>
          <p:cNvPr id="10" name="Image 0" descr="preencoded.png"/>
          <p:cNvPicPr>
            <a:picLocks noChangeAspect="1"/>
          </p:cNvPicPr>
          <p:nvPr/>
        </p:nvPicPr>
        <p:blipFill>
          <a:blip r:embed="rId3"/>
          <a:stretch>
            <a:fillRect/>
          </a:stretch>
        </p:blipFill>
        <p:spPr>
          <a:xfrm>
            <a:off x="879634" y="4154448"/>
            <a:ext cx="3879056" cy="2654022"/>
          </a:xfrm>
          <a:prstGeom prst="rect">
            <a:avLst/>
          </a:prstGeom>
        </p:spPr>
      </p:pic>
      <p:sp>
        <p:nvSpPr>
          <p:cNvPr id="11" name="Shape 8"/>
          <p:cNvSpPr/>
          <p:nvPr/>
        </p:nvSpPr>
        <p:spPr>
          <a:xfrm>
            <a:off x="5162312" y="2156460"/>
            <a:ext cx="4305657" cy="5779056"/>
          </a:xfrm>
          <a:prstGeom prst="roundRect">
            <a:avLst>
              <a:gd name="adj" fmla="val 2548"/>
            </a:avLst>
          </a:prstGeom>
          <a:solidFill>
            <a:srgbClr val="F3F3FF">
              <a:alpha val="75000"/>
            </a:srgbClr>
          </a:solidFill>
          <a:ln/>
        </p:spPr>
      </p:sp>
      <p:sp>
        <p:nvSpPr>
          <p:cNvPr id="12" name="Shape 9"/>
          <p:cNvSpPr/>
          <p:nvPr/>
        </p:nvSpPr>
        <p:spPr>
          <a:xfrm>
            <a:off x="5162312" y="2133600"/>
            <a:ext cx="4305657" cy="91440"/>
          </a:xfrm>
          <a:prstGeom prst="roundRect">
            <a:avLst>
              <a:gd name="adj" fmla="val 312348"/>
            </a:avLst>
          </a:prstGeom>
          <a:solidFill>
            <a:srgbClr val="018CE1"/>
          </a:solidFill>
          <a:ln/>
        </p:spPr>
      </p:sp>
      <p:sp>
        <p:nvSpPr>
          <p:cNvPr id="13" name="Shape 10"/>
          <p:cNvSpPr/>
          <p:nvPr/>
        </p:nvSpPr>
        <p:spPr>
          <a:xfrm>
            <a:off x="7029510" y="1870948"/>
            <a:ext cx="571143" cy="571143"/>
          </a:xfrm>
          <a:prstGeom prst="roundRect">
            <a:avLst>
              <a:gd name="adj" fmla="val 160100"/>
            </a:avLst>
          </a:prstGeom>
          <a:solidFill>
            <a:srgbClr val="2D4DF2"/>
          </a:solidFill>
          <a:ln/>
        </p:spPr>
      </p:sp>
      <p:sp>
        <p:nvSpPr>
          <p:cNvPr id="14" name="Text 11"/>
          <p:cNvSpPr/>
          <p:nvPr/>
        </p:nvSpPr>
        <p:spPr>
          <a:xfrm>
            <a:off x="7200840" y="2013704"/>
            <a:ext cx="228481" cy="285512"/>
          </a:xfrm>
          <a:prstGeom prst="rect">
            <a:avLst/>
          </a:prstGeom>
          <a:noFill/>
          <a:ln/>
        </p:spPr>
        <p:txBody>
          <a:bodyPr wrap="none" lIns="0" tIns="0" rIns="0" bIns="0" rtlCol="0" anchor="t"/>
          <a:lstStyle/>
          <a:p>
            <a:pPr marL="0" indent="0" algn="l">
              <a:lnSpc>
                <a:spcPts val="2850"/>
              </a:lnSpc>
              <a:buNone/>
            </a:pPr>
            <a:r>
              <a:rPr lang="en-US" sz="1750" dirty="0">
                <a:solidFill>
                  <a:srgbClr val="FFFFFF"/>
                </a:solidFill>
                <a:latin typeface="Nunito Semi Bold" pitchFamily="34" charset="0"/>
                <a:ea typeface="Nunito Semi Bold" pitchFamily="34" charset="-122"/>
                <a:cs typeface="Nunito Semi Bold" pitchFamily="34" charset="-120"/>
              </a:rPr>
              <a:t>2</a:t>
            </a:r>
            <a:endParaRPr lang="en-US" sz="1750" dirty="0"/>
          </a:p>
        </p:txBody>
      </p:sp>
      <p:sp>
        <p:nvSpPr>
          <p:cNvPr id="15" name="Text 12"/>
          <p:cNvSpPr/>
          <p:nvPr/>
        </p:nvSpPr>
        <p:spPr>
          <a:xfrm>
            <a:off x="5375553" y="2632472"/>
            <a:ext cx="2905958" cy="279916"/>
          </a:xfrm>
          <a:prstGeom prst="rect">
            <a:avLst/>
          </a:prstGeom>
          <a:noFill/>
          <a:ln/>
        </p:spPr>
        <p:txBody>
          <a:bodyPr wrap="none" lIns="0" tIns="0" rIns="0" bIns="0" rtlCol="0" anchor="t"/>
          <a:lstStyle/>
          <a:p>
            <a:pPr marL="0" indent="0" algn="l">
              <a:lnSpc>
                <a:spcPts val="2200"/>
              </a:lnSpc>
              <a:buNone/>
            </a:pPr>
            <a:r>
              <a:rPr lang="en-US" sz="1750" dirty="0">
                <a:solidFill>
                  <a:srgbClr val="00002E"/>
                </a:solidFill>
                <a:latin typeface="Nunito Semi Bold" pitchFamily="34" charset="0"/>
                <a:ea typeface="Nunito Semi Bold" pitchFamily="34" charset="-122"/>
                <a:cs typeface="Nunito Semi Bold" pitchFamily="34" charset="-120"/>
              </a:rPr>
              <a:t>Improved Speed &amp; Efficiency</a:t>
            </a:r>
            <a:endParaRPr lang="en-US" sz="1750" dirty="0"/>
          </a:p>
        </p:txBody>
      </p:sp>
      <p:sp>
        <p:nvSpPr>
          <p:cNvPr id="16" name="Text 13"/>
          <p:cNvSpPr/>
          <p:nvPr/>
        </p:nvSpPr>
        <p:spPr>
          <a:xfrm>
            <a:off x="5375553" y="3026569"/>
            <a:ext cx="3879175" cy="1827371"/>
          </a:xfrm>
          <a:prstGeom prst="rect">
            <a:avLst/>
          </a:prstGeom>
          <a:noFill/>
          <a:ln/>
        </p:spPr>
        <p:txBody>
          <a:bodyPr wrap="square" lIns="0" tIns="0" rIns="0" bIns="0" rtlCol="0" anchor="t"/>
          <a:lstStyle/>
          <a:p>
            <a:pPr marL="0" indent="0" algn="l">
              <a:lnSpc>
                <a:spcPts val="2350"/>
              </a:lnSpc>
              <a:buNone/>
            </a:pPr>
            <a:r>
              <a:rPr lang="en-US" sz="1450" dirty="0">
                <a:solidFill>
                  <a:srgbClr val="00002E"/>
                </a:solidFill>
                <a:latin typeface="PT Sans" pitchFamily="34" charset="0"/>
                <a:ea typeface="PT Sans" pitchFamily="34" charset="-122"/>
                <a:cs typeface="PT Sans" pitchFamily="34" charset="-120"/>
              </a:rPr>
              <a:t>Proxies use </a:t>
            </a:r>
            <a:r>
              <a:rPr lang="en-US" sz="1450" b="1" dirty="0">
                <a:solidFill>
                  <a:srgbClr val="00002E"/>
                </a:solidFill>
                <a:latin typeface="PT Sans" pitchFamily="34" charset="0"/>
                <a:ea typeface="PT Sans" pitchFamily="34" charset="-122"/>
                <a:cs typeface="PT Sans" pitchFamily="34" charset="-120"/>
              </a:rPr>
              <a:t>caching</a:t>
            </a:r>
            <a:r>
              <a:rPr lang="en-US" sz="1450" dirty="0">
                <a:solidFill>
                  <a:srgbClr val="00002E"/>
                </a:solidFill>
                <a:latin typeface="PT Sans" pitchFamily="34" charset="0"/>
                <a:ea typeface="PT Sans" pitchFamily="34" charset="-122"/>
                <a:cs typeface="PT Sans" pitchFamily="34" charset="-120"/>
              </a:rPr>
              <a:t> to store copies of frequently accessed web pages. If you (or someone else on the network) requests the same page again, the proxy can serve it instantly, reducing load times and bandwidth usage.</a:t>
            </a:r>
            <a:endParaRPr lang="en-US" sz="1450" dirty="0"/>
          </a:p>
        </p:txBody>
      </p:sp>
      <p:pic>
        <p:nvPicPr>
          <p:cNvPr id="17" name="Image 1" descr="preencoded.png"/>
          <p:cNvPicPr>
            <a:picLocks noChangeAspect="1"/>
          </p:cNvPicPr>
          <p:nvPr/>
        </p:nvPicPr>
        <p:blipFill>
          <a:blip r:embed="rId4"/>
          <a:stretch>
            <a:fillRect/>
          </a:stretch>
        </p:blipFill>
        <p:spPr>
          <a:xfrm>
            <a:off x="5375553" y="5068133"/>
            <a:ext cx="3879175" cy="2654141"/>
          </a:xfrm>
          <a:prstGeom prst="rect">
            <a:avLst/>
          </a:prstGeom>
        </p:spPr>
      </p:pic>
      <p:sp>
        <p:nvSpPr>
          <p:cNvPr id="18" name="Shape 14"/>
          <p:cNvSpPr/>
          <p:nvPr/>
        </p:nvSpPr>
        <p:spPr>
          <a:xfrm>
            <a:off x="9658350" y="2156460"/>
            <a:ext cx="4305657" cy="5779056"/>
          </a:xfrm>
          <a:prstGeom prst="roundRect">
            <a:avLst>
              <a:gd name="adj" fmla="val 2548"/>
            </a:avLst>
          </a:prstGeom>
          <a:solidFill>
            <a:srgbClr val="F3F3FF">
              <a:alpha val="75000"/>
            </a:srgbClr>
          </a:solidFill>
          <a:ln/>
        </p:spPr>
      </p:sp>
      <p:sp>
        <p:nvSpPr>
          <p:cNvPr id="19" name="Shape 15"/>
          <p:cNvSpPr/>
          <p:nvPr/>
        </p:nvSpPr>
        <p:spPr>
          <a:xfrm>
            <a:off x="9658350" y="2133600"/>
            <a:ext cx="4305657" cy="91440"/>
          </a:xfrm>
          <a:prstGeom prst="roundRect">
            <a:avLst>
              <a:gd name="adj" fmla="val 312348"/>
            </a:avLst>
          </a:prstGeom>
          <a:solidFill>
            <a:srgbClr val="DA33BF"/>
          </a:solidFill>
          <a:ln/>
        </p:spPr>
      </p:sp>
      <p:sp>
        <p:nvSpPr>
          <p:cNvPr id="20" name="Shape 16"/>
          <p:cNvSpPr/>
          <p:nvPr/>
        </p:nvSpPr>
        <p:spPr>
          <a:xfrm>
            <a:off x="11525548" y="1870948"/>
            <a:ext cx="571143" cy="571143"/>
          </a:xfrm>
          <a:prstGeom prst="roundRect">
            <a:avLst>
              <a:gd name="adj" fmla="val 160100"/>
            </a:avLst>
          </a:prstGeom>
          <a:solidFill>
            <a:srgbClr val="2D4DF2"/>
          </a:solidFill>
          <a:ln/>
        </p:spPr>
      </p:sp>
      <p:sp>
        <p:nvSpPr>
          <p:cNvPr id="21" name="Text 17"/>
          <p:cNvSpPr/>
          <p:nvPr/>
        </p:nvSpPr>
        <p:spPr>
          <a:xfrm>
            <a:off x="11696879" y="2013704"/>
            <a:ext cx="228481" cy="285512"/>
          </a:xfrm>
          <a:prstGeom prst="rect">
            <a:avLst/>
          </a:prstGeom>
          <a:noFill/>
          <a:ln/>
        </p:spPr>
        <p:txBody>
          <a:bodyPr wrap="none" lIns="0" tIns="0" rIns="0" bIns="0" rtlCol="0" anchor="t"/>
          <a:lstStyle/>
          <a:p>
            <a:pPr marL="0" indent="0" algn="l">
              <a:lnSpc>
                <a:spcPts val="2850"/>
              </a:lnSpc>
              <a:buNone/>
            </a:pPr>
            <a:r>
              <a:rPr lang="en-US" sz="1750" dirty="0">
                <a:solidFill>
                  <a:srgbClr val="FFFFFF"/>
                </a:solidFill>
                <a:latin typeface="Nunito Semi Bold" pitchFamily="34" charset="0"/>
                <a:ea typeface="Nunito Semi Bold" pitchFamily="34" charset="-122"/>
                <a:cs typeface="Nunito Semi Bold" pitchFamily="34" charset="-120"/>
              </a:rPr>
              <a:t>3</a:t>
            </a:r>
            <a:endParaRPr lang="en-US" sz="1750" dirty="0"/>
          </a:p>
        </p:txBody>
      </p:sp>
      <p:sp>
        <p:nvSpPr>
          <p:cNvPr id="22" name="Text 18"/>
          <p:cNvSpPr/>
          <p:nvPr/>
        </p:nvSpPr>
        <p:spPr>
          <a:xfrm>
            <a:off x="9871591" y="2632472"/>
            <a:ext cx="2240042" cy="279916"/>
          </a:xfrm>
          <a:prstGeom prst="rect">
            <a:avLst/>
          </a:prstGeom>
          <a:noFill/>
          <a:ln/>
        </p:spPr>
        <p:txBody>
          <a:bodyPr wrap="none" lIns="0" tIns="0" rIns="0" bIns="0" rtlCol="0" anchor="t"/>
          <a:lstStyle/>
          <a:p>
            <a:pPr marL="0" indent="0" algn="l">
              <a:lnSpc>
                <a:spcPts val="2200"/>
              </a:lnSpc>
              <a:buNone/>
            </a:pPr>
            <a:r>
              <a:rPr lang="en-US" sz="1750" dirty="0">
                <a:solidFill>
                  <a:srgbClr val="00002E"/>
                </a:solidFill>
                <a:latin typeface="Nunito Semi Bold" pitchFamily="34" charset="0"/>
                <a:ea typeface="Nunito Semi Bold" pitchFamily="34" charset="-122"/>
                <a:cs typeface="Nunito Semi Bold" pitchFamily="34" charset="-120"/>
              </a:rPr>
              <a:t>Granular Control</a:t>
            </a:r>
            <a:endParaRPr lang="en-US" sz="1750" dirty="0"/>
          </a:p>
        </p:txBody>
      </p:sp>
      <p:sp>
        <p:nvSpPr>
          <p:cNvPr id="23" name="Text 19"/>
          <p:cNvSpPr/>
          <p:nvPr/>
        </p:nvSpPr>
        <p:spPr>
          <a:xfrm>
            <a:off x="9871591" y="3026569"/>
            <a:ext cx="3879175" cy="1218248"/>
          </a:xfrm>
          <a:prstGeom prst="rect">
            <a:avLst/>
          </a:prstGeom>
          <a:noFill/>
          <a:ln/>
        </p:spPr>
        <p:txBody>
          <a:bodyPr wrap="square" lIns="0" tIns="0" rIns="0" bIns="0" rtlCol="0" anchor="t"/>
          <a:lstStyle/>
          <a:p>
            <a:pPr marL="0" indent="0" algn="l">
              <a:lnSpc>
                <a:spcPts val="2350"/>
              </a:lnSpc>
              <a:buNone/>
            </a:pPr>
            <a:r>
              <a:rPr lang="en-US" sz="1450" dirty="0">
                <a:solidFill>
                  <a:srgbClr val="00002E"/>
                </a:solidFill>
                <a:latin typeface="PT Sans" pitchFamily="34" charset="0"/>
                <a:ea typeface="PT Sans" pitchFamily="34" charset="-122"/>
                <a:cs typeface="PT Sans" pitchFamily="34" charset="-120"/>
              </a:rPr>
              <a:t>Network administrators can use proxies to monitor internet usage, filter content, and block access to specific websites, essential for corporate or educational environments.</a:t>
            </a:r>
            <a:endParaRPr lang="en-US" sz="1450" dirty="0"/>
          </a:p>
        </p:txBody>
      </p:sp>
      <p:pic>
        <p:nvPicPr>
          <p:cNvPr id="24" name="Image 2" descr="preencoded.png"/>
          <p:cNvPicPr>
            <a:picLocks noChangeAspect="1"/>
          </p:cNvPicPr>
          <p:nvPr/>
        </p:nvPicPr>
        <p:blipFill>
          <a:blip r:embed="rId5"/>
          <a:stretch>
            <a:fillRect/>
          </a:stretch>
        </p:blipFill>
        <p:spPr>
          <a:xfrm>
            <a:off x="9871591" y="4459010"/>
            <a:ext cx="3879175" cy="265414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8772"/>
    </mc:Choice>
    <mc:Fallback xmlns="">
      <p:transition spd="slow" advTm="8877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3725890" y="571559"/>
            <a:ext cx="6681907" cy="563285"/>
          </a:xfrm>
          <a:prstGeom prst="rect">
            <a:avLst/>
          </a:prstGeom>
          <a:noFill/>
          <a:ln/>
        </p:spPr>
        <p:txBody>
          <a:bodyPr wrap="none" lIns="0" tIns="0" rIns="0" bIns="0" rtlCol="0" anchor="t"/>
          <a:lstStyle/>
          <a:p>
            <a:pPr marL="0" indent="0" algn="l">
              <a:lnSpc>
                <a:spcPts val="4400"/>
              </a:lnSpc>
              <a:buNone/>
            </a:pPr>
            <a:r>
              <a:rPr lang="en-US" sz="3500" dirty="0">
                <a:solidFill>
                  <a:srgbClr val="00002E"/>
                </a:solidFill>
                <a:latin typeface="Nunito Semi Bold" pitchFamily="34" charset="0"/>
                <a:ea typeface="Nunito Semi Bold" pitchFamily="34" charset="-122"/>
                <a:cs typeface="Nunito Semi Bold" pitchFamily="34" charset="-120"/>
              </a:rPr>
              <a:t>The Limitations of Proxy Servers</a:t>
            </a:r>
            <a:endParaRPr lang="en-US" sz="3500" dirty="0"/>
          </a:p>
        </p:txBody>
      </p:sp>
      <p:sp>
        <p:nvSpPr>
          <p:cNvPr id="4" name="Text 1"/>
          <p:cNvSpPr/>
          <p:nvPr/>
        </p:nvSpPr>
        <p:spPr>
          <a:xfrm>
            <a:off x="589367" y="1888450"/>
            <a:ext cx="12954952" cy="38302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While beneficial, it's crucial to understand that proxy servers are not a complete security solution.</a:t>
            </a:r>
            <a:endParaRPr lang="en-US" sz="1850" dirty="0"/>
          </a:p>
        </p:txBody>
      </p:sp>
      <p:sp>
        <p:nvSpPr>
          <p:cNvPr id="5" name="Text 2"/>
          <p:cNvSpPr/>
          <p:nvPr/>
        </p:nvSpPr>
        <p:spPr>
          <a:xfrm>
            <a:off x="589367" y="2675751"/>
            <a:ext cx="12595979" cy="38302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A significant limitation is that most proxy servers </a:t>
            </a:r>
            <a:r>
              <a:rPr lang="en-US" sz="1850" dirty="0">
                <a:solidFill>
                  <a:srgbClr val="DA33BF"/>
                </a:solidFill>
                <a:latin typeface="PT Sans" pitchFamily="34" charset="0"/>
                <a:ea typeface="PT Sans" pitchFamily="34" charset="-122"/>
                <a:cs typeface="PT Sans" pitchFamily="34" charset="-120"/>
              </a:rPr>
              <a:t>do not encrypt your data</a:t>
            </a:r>
            <a:r>
              <a:rPr lang="en-US" sz="1850" dirty="0">
                <a:solidFill>
                  <a:srgbClr val="00002E"/>
                </a:solidFill>
                <a:latin typeface="PT Sans" pitchFamily="34" charset="0"/>
                <a:ea typeface="PT Sans" pitchFamily="34" charset="-122"/>
                <a:cs typeface="PT Sans" pitchFamily="34" charset="-120"/>
              </a:rPr>
              <a:t>.</a:t>
            </a:r>
            <a:endParaRPr lang="en-US" sz="1850" dirty="0"/>
          </a:p>
        </p:txBody>
      </p:sp>
      <p:sp>
        <p:nvSpPr>
          <p:cNvPr id="7" name="Text 4"/>
          <p:cNvSpPr/>
          <p:nvPr/>
        </p:nvSpPr>
        <p:spPr>
          <a:xfrm>
            <a:off x="589367" y="3731776"/>
            <a:ext cx="12954952" cy="766048"/>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This means that while your IP address might be hidden, the actual data you send and receive over the internet could still be intercepted and read by malicious actors. For sensitive information, additional security measures are necessary.</a:t>
            </a:r>
            <a:endParaRPr lang="en-US" sz="1850" dirty="0"/>
          </a:p>
        </p:txBody>
      </p:sp>
    </p:spTree>
  </p:cSld>
  <p:clrMapOvr>
    <a:masterClrMapping/>
  </p:clrMapOvr>
  <mc:AlternateContent xmlns:mc="http://schemas.openxmlformats.org/markup-compatibility/2006" xmlns:p14="http://schemas.microsoft.com/office/powerpoint/2010/main">
    <mc:Choice Requires="p14">
      <p:transition spd="slow" p14:dur="2000" advTm="84641"/>
    </mc:Choice>
    <mc:Fallback xmlns="">
      <p:transition spd="slow" advTm="8464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0433"/>
          </a:xfrm>
          <a:prstGeom prst="rect">
            <a:avLst/>
          </a:prstGeom>
        </p:spPr>
      </p:pic>
      <p:sp>
        <p:nvSpPr>
          <p:cNvPr id="3" name="Text 0"/>
          <p:cNvSpPr/>
          <p:nvPr/>
        </p:nvSpPr>
        <p:spPr>
          <a:xfrm>
            <a:off x="6183868" y="548045"/>
            <a:ext cx="7749064" cy="937736"/>
          </a:xfrm>
          <a:prstGeom prst="rect">
            <a:avLst/>
          </a:prstGeom>
          <a:noFill/>
          <a:ln/>
        </p:spPr>
        <p:txBody>
          <a:bodyPr wrap="square" lIns="0" tIns="0" rIns="0" bIns="0" rtlCol="0" anchor="t"/>
          <a:lstStyle/>
          <a:p>
            <a:pPr marL="0" indent="0" algn="l">
              <a:lnSpc>
                <a:spcPts val="3650"/>
              </a:lnSpc>
              <a:buNone/>
            </a:pPr>
            <a:r>
              <a:rPr lang="en-US" sz="2950" dirty="0">
                <a:solidFill>
                  <a:srgbClr val="00002E"/>
                </a:solidFill>
                <a:latin typeface="Nunito Semi Bold" pitchFamily="34" charset="0"/>
                <a:ea typeface="Nunito Semi Bold" pitchFamily="34" charset="-122"/>
                <a:cs typeface="Nunito Semi Bold" pitchFamily="34" charset="-120"/>
              </a:rPr>
              <a:t>The Journey of a Web Request Through a Proxy</a:t>
            </a:r>
            <a:endParaRPr lang="en-US" sz="2950" dirty="0"/>
          </a:p>
        </p:txBody>
      </p:sp>
      <p:sp>
        <p:nvSpPr>
          <p:cNvPr id="4" name="Text 1"/>
          <p:cNvSpPr/>
          <p:nvPr/>
        </p:nvSpPr>
        <p:spPr>
          <a:xfrm>
            <a:off x="6183868" y="1784628"/>
            <a:ext cx="7749064" cy="637699"/>
          </a:xfrm>
          <a:prstGeom prst="rect">
            <a:avLst/>
          </a:prstGeom>
          <a:noFill/>
          <a:ln/>
        </p:spPr>
        <p:txBody>
          <a:bodyPr wrap="square" lIns="0" tIns="0" rIns="0" bIns="0" rtlCol="0" anchor="t"/>
          <a:lstStyle/>
          <a:p>
            <a:pPr marL="0" indent="0" algn="l">
              <a:lnSpc>
                <a:spcPts val="2500"/>
              </a:lnSpc>
              <a:buNone/>
            </a:pPr>
            <a:r>
              <a:rPr lang="en-US" sz="1550" dirty="0">
                <a:solidFill>
                  <a:srgbClr val="00002E"/>
                </a:solidFill>
                <a:latin typeface="PT Sans" pitchFamily="34" charset="0"/>
                <a:ea typeface="PT Sans" pitchFamily="34" charset="-122"/>
                <a:cs typeface="PT Sans" pitchFamily="34" charset="-120"/>
              </a:rPr>
              <a:t>Let's break down the simple, yet effective, process of how a proxy server handles your internet requests.</a:t>
            </a:r>
            <a:endParaRPr lang="en-US" sz="1550" dirty="0"/>
          </a:p>
        </p:txBody>
      </p:sp>
      <p:pic>
        <p:nvPicPr>
          <p:cNvPr id="5" name="Image 1" descr="preencoded.png"/>
          <p:cNvPicPr>
            <a:picLocks noChangeAspect="1"/>
          </p:cNvPicPr>
          <p:nvPr/>
        </p:nvPicPr>
        <p:blipFill>
          <a:blip r:embed="rId4"/>
          <a:stretch>
            <a:fillRect/>
          </a:stretch>
        </p:blipFill>
        <p:spPr>
          <a:xfrm>
            <a:off x="6183868" y="2646521"/>
            <a:ext cx="996434" cy="1195745"/>
          </a:xfrm>
          <a:prstGeom prst="rect">
            <a:avLst/>
          </a:prstGeom>
        </p:spPr>
      </p:pic>
      <p:sp>
        <p:nvSpPr>
          <p:cNvPr id="6" name="Text 2"/>
          <p:cNvSpPr/>
          <p:nvPr/>
        </p:nvSpPr>
        <p:spPr>
          <a:xfrm>
            <a:off x="7379494" y="2845713"/>
            <a:ext cx="2605921" cy="293013"/>
          </a:xfrm>
          <a:prstGeom prst="rect">
            <a:avLst/>
          </a:prstGeom>
          <a:noFill/>
          <a:ln/>
        </p:spPr>
        <p:txBody>
          <a:bodyPr wrap="none" lIns="0" tIns="0" rIns="0" bIns="0" rtlCol="0" anchor="t"/>
          <a:lstStyle/>
          <a:p>
            <a:pPr marL="0" indent="0" algn="l">
              <a:lnSpc>
                <a:spcPts val="2300"/>
              </a:lnSpc>
              <a:buNone/>
            </a:pPr>
            <a:r>
              <a:rPr lang="en-US" sz="1800" dirty="0">
                <a:solidFill>
                  <a:srgbClr val="00002E"/>
                </a:solidFill>
                <a:latin typeface="Nunito Semi Bold" pitchFamily="34" charset="0"/>
                <a:ea typeface="Nunito Semi Bold" pitchFamily="34" charset="-122"/>
                <a:cs typeface="Nunito Semi Bold" pitchFamily="34" charset="-120"/>
              </a:rPr>
              <a:t>1. User Initiates Request</a:t>
            </a:r>
            <a:endParaRPr lang="en-US" sz="1800" dirty="0"/>
          </a:p>
        </p:txBody>
      </p:sp>
      <p:sp>
        <p:nvSpPr>
          <p:cNvPr id="7" name="Text 3"/>
          <p:cNvSpPr/>
          <p:nvPr/>
        </p:nvSpPr>
        <p:spPr>
          <a:xfrm>
            <a:off x="7379494" y="3258264"/>
            <a:ext cx="6553438" cy="318849"/>
          </a:xfrm>
          <a:prstGeom prst="rect">
            <a:avLst/>
          </a:prstGeom>
          <a:noFill/>
          <a:ln/>
        </p:spPr>
        <p:txBody>
          <a:bodyPr wrap="none" lIns="0" tIns="0" rIns="0" bIns="0" rtlCol="0" anchor="t"/>
          <a:lstStyle/>
          <a:p>
            <a:pPr marL="0" indent="0" algn="l">
              <a:lnSpc>
                <a:spcPts val="2500"/>
              </a:lnSpc>
              <a:buNone/>
            </a:pPr>
            <a:r>
              <a:rPr lang="en-US" sz="1550" dirty="0">
                <a:solidFill>
                  <a:srgbClr val="00002E"/>
                </a:solidFill>
                <a:latin typeface="PT Sans" pitchFamily="34" charset="0"/>
                <a:ea typeface="PT Sans" pitchFamily="34" charset="-122"/>
                <a:cs typeface="PT Sans" pitchFamily="34" charset="-120"/>
              </a:rPr>
              <a:t>You type a website URL into your browser.</a:t>
            </a:r>
            <a:endParaRPr lang="en-US" sz="1550" dirty="0"/>
          </a:p>
        </p:txBody>
      </p:sp>
      <p:pic>
        <p:nvPicPr>
          <p:cNvPr id="8" name="Image 2" descr="preencoded.png"/>
          <p:cNvPicPr>
            <a:picLocks noChangeAspect="1"/>
          </p:cNvPicPr>
          <p:nvPr/>
        </p:nvPicPr>
        <p:blipFill>
          <a:blip r:embed="rId5"/>
          <a:stretch>
            <a:fillRect/>
          </a:stretch>
        </p:blipFill>
        <p:spPr>
          <a:xfrm>
            <a:off x="6183868" y="3842266"/>
            <a:ext cx="996434" cy="1195745"/>
          </a:xfrm>
          <a:prstGeom prst="rect">
            <a:avLst/>
          </a:prstGeom>
        </p:spPr>
      </p:pic>
      <p:sp>
        <p:nvSpPr>
          <p:cNvPr id="9" name="Text 4"/>
          <p:cNvSpPr/>
          <p:nvPr/>
        </p:nvSpPr>
        <p:spPr>
          <a:xfrm>
            <a:off x="7379494" y="4041458"/>
            <a:ext cx="2344579" cy="293013"/>
          </a:xfrm>
          <a:prstGeom prst="rect">
            <a:avLst/>
          </a:prstGeom>
          <a:noFill/>
          <a:ln/>
        </p:spPr>
        <p:txBody>
          <a:bodyPr wrap="none" lIns="0" tIns="0" rIns="0" bIns="0" rtlCol="0" anchor="t"/>
          <a:lstStyle/>
          <a:p>
            <a:pPr marL="0" indent="0" algn="l">
              <a:lnSpc>
                <a:spcPts val="2300"/>
              </a:lnSpc>
              <a:buNone/>
            </a:pPr>
            <a:r>
              <a:rPr lang="en-US" sz="1800" dirty="0">
                <a:solidFill>
                  <a:srgbClr val="00002E"/>
                </a:solidFill>
                <a:latin typeface="Nunito Semi Bold" pitchFamily="34" charset="0"/>
                <a:ea typeface="Nunito Semi Bold" pitchFamily="34" charset="-122"/>
                <a:cs typeface="Nunito Semi Bold" pitchFamily="34" charset="-120"/>
              </a:rPr>
              <a:t>2. Request to Proxy</a:t>
            </a:r>
            <a:endParaRPr lang="en-US" sz="1800" dirty="0"/>
          </a:p>
        </p:txBody>
      </p:sp>
      <p:sp>
        <p:nvSpPr>
          <p:cNvPr id="10" name="Text 5"/>
          <p:cNvSpPr/>
          <p:nvPr/>
        </p:nvSpPr>
        <p:spPr>
          <a:xfrm>
            <a:off x="7379494" y="4454009"/>
            <a:ext cx="6553438" cy="318849"/>
          </a:xfrm>
          <a:prstGeom prst="rect">
            <a:avLst/>
          </a:prstGeom>
          <a:noFill/>
          <a:ln/>
        </p:spPr>
        <p:txBody>
          <a:bodyPr wrap="none" lIns="0" tIns="0" rIns="0" bIns="0" rtlCol="0" anchor="t"/>
          <a:lstStyle/>
          <a:p>
            <a:pPr marL="0" indent="0" algn="l">
              <a:lnSpc>
                <a:spcPts val="2500"/>
              </a:lnSpc>
              <a:buNone/>
            </a:pPr>
            <a:r>
              <a:rPr lang="en-US" sz="1550" dirty="0">
                <a:solidFill>
                  <a:srgbClr val="00002E"/>
                </a:solidFill>
                <a:latin typeface="PT Sans" pitchFamily="34" charset="0"/>
                <a:ea typeface="PT Sans" pitchFamily="34" charset="-122"/>
                <a:cs typeface="PT Sans" pitchFamily="34" charset="-120"/>
              </a:rPr>
              <a:t>This request is first sent to the configured proxy server.</a:t>
            </a:r>
            <a:endParaRPr lang="en-US" sz="1550" dirty="0"/>
          </a:p>
        </p:txBody>
      </p:sp>
      <p:pic>
        <p:nvPicPr>
          <p:cNvPr id="11" name="Image 3" descr="preencoded.png"/>
          <p:cNvPicPr>
            <a:picLocks noChangeAspect="1"/>
          </p:cNvPicPr>
          <p:nvPr/>
        </p:nvPicPr>
        <p:blipFill>
          <a:blip r:embed="rId6"/>
          <a:stretch>
            <a:fillRect/>
          </a:stretch>
        </p:blipFill>
        <p:spPr>
          <a:xfrm>
            <a:off x="6183868" y="5038011"/>
            <a:ext cx="996434" cy="1195745"/>
          </a:xfrm>
          <a:prstGeom prst="rect">
            <a:avLst/>
          </a:prstGeom>
        </p:spPr>
      </p:pic>
      <p:sp>
        <p:nvSpPr>
          <p:cNvPr id="12" name="Text 6"/>
          <p:cNvSpPr/>
          <p:nvPr/>
        </p:nvSpPr>
        <p:spPr>
          <a:xfrm>
            <a:off x="7379494" y="5237202"/>
            <a:ext cx="2656999" cy="293013"/>
          </a:xfrm>
          <a:prstGeom prst="rect">
            <a:avLst/>
          </a:prstGeom>
          <a:noFill/>
          <a:ln/>
        </p:spPr>
        <p:txBody>
          <a:bodyPr wrap="none" lIns="0" tIns="0" rIns="0" bIns="0" rtlCol="0" anchor="t"/>
          <a:lstStyle/>
          <a:p>
            <a:pPr marL="0" indent="0" algn="l">
              <a:lnSpc>
                <a:spcPts val="2300"/>
              </a:lnSpc>
              <a:buNone/>
            </a:pPr>
            <a:r>
              <a:rPr lang="en-US" sz="1800" dirty="0">
                <a:solidFill>
                  <a:srgbClr val="00002E"/>
                </a:solidFill>
                <a:latin typeface="Nunito Semi Bold" pitchFamily="34" charset="0"/>
                <a:ea typeface="Nunito Semi Bold" pitchFamily="34" charset="-122"/>
                <a:cs typeface="Nunito Semi Bold" pitchFamily="34" charset="-120"/>
              </a:rPr>
              <a:t>3. Proxy Fetches Content</a:t>
            </a:r>
            <a:endParaRPr lang="en-US" sz="1800" dirty="0"/>
          </a:p>
        </p:txBody>
      </p:sp>
      <p:sp>
        <p:nvSpPr>
          <p:cNvPr id="13" name="Text 7"/>
          <p:cNvSpPr/>
          <p:nvPr/>
        </p:nvSpPr>
        <p:spPr>
          <a:xfrm>
            <a:off x="7379494" y="5649754"/>
            <a:ext cx="6553438" cy="318849"/>
          </a:xfrm>
          <a:prstGeom prst="rect">
            <a:avLst/>
          </a:prstGeom>
          <a:noFill/>
          <a:ln/>
        </p:spPr>
        <p:txBody>
          <a:bodyPr wrap="none" lIns="0" tIns="0" rIns="0" bIns="0" rtlCol="0" anchor="t"/>
          <a:lstStyle/>
          <a:p>
            <a:pPr marL="0" indent="0" algn="l">
              <a:lnSpc>
                <a:spcPts val="2500"/>
              </a:lnSpc>
              <a:buNone/>
            </a:pPr>
            <a:r>
              <a:rPr lang="en-US" sz="1550" dirty="0">
                <a:solidFill>
                  <a:srgbClr val="00002E"/>
                </a:solidFill>
                <a:latin typeface="PT Sans" pitchFamily="34" charset="0"/>
                <a:ea typeface="PT Sans" pitchFamily="34" charset="-122"/>
                <a:cs typeface="PT Sans" pitchFamily="34" charset="-120"/>
              </a:rPr>
              <a:t>The proxy server then requests the page from the internet (web server).</a:t>
            </a:r>
            <a:endParaRPr lang="en-US" sz="1550" dirty="0"/>
          </a:p>
        </p:txBody>
      </p:sp>
      <p:pic>
        <p:nvPicPr>
          <p:cNvPr id="14" name="Image 4" descr="preencoded.png"/>
          <p:cNvPicPr>
            <a:picLocks noChangeAspect="1"/>
          </p:cNvPicPr>
          <p:nvPr/>
        </p:nvPicPr>
        <p:blipFill>
          <a:blip r:embed="rId7"/>
          <a:stretch>
            <a:fillRect/>
          </a:stretch>
        </p:blipFill>
        <p:spPr>
          <a:xfrm>
            <a:off x="6183868" y="6233755"/>
            <a:ext cx="996434" cy="1448633"/>
          </a:xfrm>
          <a:prstGeom prst="rect">
            <a:avLst/>
          </a:prstGeom>
        </p:spPr>
      </p:pic>
      <p:sp>
        <p:nvSpPr>
          <p:cNvPr id="15" name="Text 8"/>
          <p:cNvSpPr/>
          <p:nvPr/>
        </p:nvSpPr>
        <p:spPr>
          <a:xfrm>
            <a:off x="7379494" y="6432947"/>
            <a:ext cx="2344579" cy="293013"/>
          </a:xfrm>
          <a:prstGeom prst="rect">
            <a:avLst/>
          </a:prstGeom>
          <a:noFill/>
          <a:ln/>
        </p:spPr>
        <p:txBody>
          <a:bodyPr wrap="none" lIns="0" tIns="0" rIns="0" bIns="0" rtlCol="0" anchor="t"/>
          <a:lstStyle/>
          <a:p>
            <a:pPr marL="0" indent="0" algn="l">
              <a:lnSpc>
                <a:spcPts val="2300"/>
              </a:lnSpc>
              <a:buNone/>
            </a:pPr>
            <a:r>
              <a:rPr lang="en-US" sz="1800" dirty="0">
                <a:solidFill>
                  <a:srgbClr val="00002E"/>
                </a:solidFill>
                <a:latin typeface="Nunito Semi Bold" pitchFamily="34" charset="0"/>
                <a:ea typeface="Nunito Semi Bold" pitchFamily="34" charset="-122"/>
                <a:cs typeface="Nunito Semi Bold" pitchFamily="34" charset="-120"/>
              </a:rPr>
              <a:t>4. Content Delivered</a:t>
            </a:r>
            <a:endParaRPr lang="en-US" sz="1800" dirty="0"/>
          </a:p>
        </p:txBody>
      </p:sp>
      <p:sp>
        <p:nvSpPr>
          <p:cNvPr id="16" name="Text 9"/>
          <p:cNvSpPr/>
          <p:nvPr/>
        </p:nvSpPr>
        <p:spPr>
          <a:xfrm>
            <a:off x="7379494" y="6845498"/>
            <a:ext cx="6553438" cy="637699"/>
          </a:xfrm>
          <a:prstGeom prst="rect">
            <a:avLst/>
          </a:prstGeom>
          <a:noFill/>
          <a:ln/>
        </p:spPr>
        <p:txBody>
          <a:bodyPr wrap="square" lIns="0" tIns="0" rIns="0" bIns="0" rtlCol="0" anchor="t"/>
          <a:lstStyle/>
          <a:p>
            <a:pPr marL="0" indent="0" algn="l">
              <a:lnSpc>
                <a:spcPts val="2500"/>
              </a:lnSpc>
              <a:buNone/>
            </a:pPr>
            <a:r>
              <a:rPr lang="en-US" sz="1550" dirty="0">
                <a:solidFill>
                  <a:srgbClr val="00002E"/>
                </a:solidFill>
                <a:latin typeface="PT Sans" pitchFamily="34" charset="0"/>
                <a:ea typeface="PT Sans" pitchFamily="34" charset="-122"/>
                <a:cs typeface="PT Sans" pitchFamily="34" charset="-120"/>
              </a:rPr>
              <a:t>The web page is sent back to the proxy, which then delivers it to your browser.</a:t>
            </a:r>
            <a:endParaRPr lang="en-US" sz="1550" dirty="0"/>
          </a:p>
        </p:txBody>
      </p:sp>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50C722E2-66EC-D40E-C997-B7BE904CCAE1}"/>
                  </a:ext>
                </a:extLst>
              </p14:cNvPr>
              <p14:cNvContentPartPr/>
              <p14:nvPr/>
            </p14:nvContentPartPr>
            <p14:xfrm>
              <a:off x="12935318" y="7949643"/>
              <a:ext cx="1405800" cy="12240"/>
            </p14:xfrm>
          </p:contentPart>
        </mc:Choice>
        <mc:Fallback xmlns="">
          <p:pic>
            <p:nvPicPr>
              <p:cNvPr id="17" name="Ink 16">
                <a:extLst>
                  <a:ext uri="{FF2B5EF4-FFF2-40B4-BE49-F238E27FC236}">
                    <a16:creationId xmlns:a16="http://schemas.microsoft.com/office/drawing/2014/main" id="{50C722E2-66EC-D40E-C997-B7BE904CCAE1}"/>
                  </a:ext>
                </a:extLst>
              </p:cNvPr>
              <p:cNvPicPr/>
              <p:nvPr/>
            </p:nvPicPr>
            <p:blipFill>
              <a:blip r:embed="rId11"/>
              <a:stretch>
                <a:fillRect/>
              </a:stretch>
            </p:blipFill>
            <p:spPr>
              <a:xfrm>
                <a:off x="12881678" y="7842003"/>
                <a:ext cx="15134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F87FAD91-363D-BD48-70EF-D7C6D39D0849}"/>
                  </a:ext>
                </a:extLst>
              </p14:cNvPr>
              <p14:cNvContentPartPr/>
              <p14:nvPr/>
            </p14:nvContentPartPr>
            <p14:xfrm>
              <a:off x="13068158" y="7849563"/>
              <a:ext cx="1350720" cy="90360"/>
            </p14:xfrm>
          </p:contentPart>
        </mc:Choice>
        <mc:Fallback xmlns="">
          <p:pic>
            <p:nvPicPr>
              <p:cNvPr id="18" name="Ink 17">
                <a:extLst>
                  <a:ext uri="{FF2B5EF4-FFF2-40B4-BE49-F238E27FC236}">
                    <a16:creationId xmlns:a16="http://schemas.microsoft.com/office/drawing/2014/main" id="{F87FAD91-363D-BD48-70EF-D7C6D39D0849}"/>
                  </a:ext>
                </a:extLst>
              </p:cNvPr>
              <p:cNvPicPr/>
              <p:nvPr/>
            </p:nvPicPr>
            <p:blipFill>
              <a:blip r:embed="rId13"/>
              <a:stretch>
                <a:fillRect/>
              </a:stretch>
            </p:blipFill>
            <p:spPr>
              <a:xfrm>
                <a:off x="13014158" y="7741563"/>
                <a:ext cx="145836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CD6B2109-9D13-1359-006A-03687858EDD3}"/>
                  </a:ext>
                </a:extLst>
              </p14:cNvPr>
              <p14:cNvContentPartPr/>
              <p14:nvPr/>
            </p14:nvContentPartPr>
            <p14:xfrm>
              <a:off x="13526438" y="7850643"/>
              <a:ext cx="360" cy="360"/>
            </p14:xfrm>
          </p:contentPart>
        </mc:Choice>
        <mc:Fallback xmlns="">
          <p:pic>
            <p:nvPicPr>
              <p:cNvPr id="19" name="Ink 18">
                <a:extLst>
                  <a:ext uri="{FF2B5EF4-FFF2-40B4-BE49-F238E27FC236}">
                    <a16:creationId xmlns:a16="http://schemas.microsoft.com/office/drawing/2014/main" id="{CD6B2109-9D13-1359-006A-03687858EDD3}"/>
                  </a:ext>
                </a:extLst>
              </p:cNvPr>
              <p:cNvPicPr/>
              <p:nvPr/>
            </p:nvPicPr>
            <p:blipFill>
              <a:blip r:embed="rId15"/>
              <a:stretch>
                <a:fillRect/>
              </a:stretch>
            </p:blipFill>
            <p:spPr>
              <a:xfrm>
                <a:off x="13472798" y="7742643"/>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02933A90-3B22-4275-22DF-C1205620362B}"/>
                  </a:ext>
                </a:extLst>
              </p14:cNvPr>
              <p14:cNvContentPartPr/>
              <p14:nvPr/>
            </p14:nvContentPartPr>
            <p14:xfrm>
              <a:off x="13526438" y="7850643"/>
              <a:ext cx="360" cy="360"/>
            </p14:xfrm>
          </p:contentPart>
        </mc:Choice>
        <mc:Fallback xmlns="">
          <p:pic>
            <p:nvPicPr>
              <p:cNvPr id="20" name="Ink 19">
                <a:extLst>
                  <a:ext uri="{FF2B5EF4-FFF2-40B4-BE49-F238E27FC236}">
                    <a16:creationId xmlns:a16="http://schemas.microsoft.com/office/drawing/2014/main" id="{02933A90-3B22-4275-22DF-C1205620362B}"/>
                  </a:ext>
                </a:extLst>
              </p:cNvPr>
              <p:cNvPicPr/>
              <p:nvPr/>
            </p:nvPicPr>
            <p:blipFill>
              <a:blip r:embed="rId15"/>
              <a:stretch>
                <a:fillRect/>
              </a:stretch>
            </p:blipFill>
            <p:spPr>
              <a:xfrm>
                <a:off x="13472798" y="7742643"/>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9E280E2A-7B2B-52E3-3C4E-652D21A19134}"/>
                  </a:ext>
                </a:extLst>
              </p14:cNvPr>
              <p14:cNvContentPartPr/>
              <p14:nvPr/>
            </p14:nvContentPartPr>
            <p14:xfrm>
              <a:off x="12868358" y="7939563"/>
              <a:ext cx="360" cy="360"/>
            </p14:xfrm>
          </p:contentPart>
        </mc:Choice>
        <mc:Fallback xmlns="">
          <p:pic>
            <p:nvPicPr>
              <p:cNvPr id="21" name="Ink 20">
                <a:extLst>
                  <a:ext uri="{FF2B5EF4-FFF2-40B4-BE49-F238E27FC236}">
                    <a16:creationId xmlns:a16="http://schemas.microsoft.com/office/drawing/2014/main" id="{9E280E2A-7B2B-52E3-3C4E-652D21A19134}"/>
                  </a:ext>
                </a:extLst>
              </p:cNvPr>
              <p:cNvPicPr/>
              <p:nvPr/>
            </p:nvPicPr>
            <p:blipFill>
              <a:blip r:embed="rId15"/>
              <a:stretch>
                <a:fillRect/>
              </a:stretch>
            </p:blipFill>
            <p:spPr>
              <a:xfrm>
                <a:off x="12814718" y="7831923"/>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D1FE6945-8632-AC43-81F0-480FAF45A304}"/>
                  </a:ext>
                </a:extLst>
              </p14:cNvPr>
              <p14:cNvContentPartPr/>
              <p14:nvPr/>
            </p14:nvContentPartPr>
            <p14:xfrm>
              <a:off x="13604558" y="7984203"/>
              <a:ext cx="184320" cy="360"/>
            </p14:xfrm>
          </p:contentPart>
        </mc:Choice>
        <mc:Fallback xmlns="">
          <p:pic>
            <p:nvPicPr>
              <p:cNvPr id="22" name="Ink 21">
                <a:extLst>
                  <a:ext uri="{FF2B5EF4-FFF2-40B4-BE49-F238E27FC236}">
                    <a16:creationId xmlns:a16="http://schemas.microsoft.com/office/drawing/2014/main" id="{D1FE6945-8632-AC43-81F0-480FAF45A304}"/>
                  </a:ext>
                </a:extLst>
              </p:cNvPr>
              <p:cNvPicPr/>
              <p:nvPr/>
            </p:nvPicPr>
            <p:blipFill>
              <a:blip r:embed="rId19"/>
              <a:stretch>
                <a:fillRect/>
              </a:stretch>
            </p:blipFill>
            <p:spPr>
              <a:xfrm>
                <a:off x="13550558" y="7876563"/>
                <a:ext cx="2919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Ink 22">
                <a:extLst>
                  <a:ext uri="{FF2B5EF4-FFF2-40B4-BE49-F238E27FC236}">
                    <a16:creationId xmlns:a16="http://schemas.microsoft.com/office/drawing/2014/main" id="{7FAAE257-E599-ADAC-4327-D2789353E9CC}"/>
                  </a:ext>
                </a:extLst>
              </p14:cNvPr>
              <p14:cNvContentPartPr/>
              <p14:nvPr/>
            </p14:nvContentPartPr>
            <p14:xfrm>
              <a:off x="11983838" y="7058643"/>
              <a:ext cx="1353600" cy="12240"/>
            </p14:xfrm>
          </p:contentPart>
        </mc:Choice>
        <mc:Fallback xmlns="">
          <p:pic>
            <p:nvPicPr>
              <p:cNvPr id="23" name="Ink 22">
                <a:extLst>
                  <a:ext uri="{FF2B5EF4-FFF2-40B4-BE49-F238E27FC236}">
                    <a16:creationId xmlns:a16="http://schemas.microsoft.com/office/drawing/2014/main" id="{7FAAE257-E599-ADAC-4327-D2789353E9CC}"/>
                  </a:ext>
                </a:extLst>
              </p:cNvPr>
              <p:cNvPicPr/>
              <p:nvPr/>
            </p:nvPicPr>
            <p:blipFill>
              <a:blip r:embed="rId21"/>
              <a:stretch>
                <a:fillRect/>
              </a:stretch>
            </p:blipFill>
            <p:spPr>
              <a:xfrm>
                <a:off x="11929838" y="6951003"/>
                <a:ext cx="14612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 name="Ink 23">
                <a:extLst>
                  <a:ext uri="{FF2B5EF4-FFF2-40B4-BE49-F238E27FC236}">
                    <a16:creationId xmlns:a16="http://schemas.microsoft.com/office/drawing/2014/main" id="{0CAA546F-FBC2-1FA7-7E03-D56B6436DFFA}"/>
                  </a:ext>
                </a:extLst>
              </p14:cNvPr>
              <p14:cNvContentPartPr/>
              <p14:nvPr/>
            </p14:nvContentPartPr>
            <p14:xfrm>
              <a:off x="11965118" y="7069803"/>
              <a:ext cx="360" cy="360"/>
            </p14:xfrm>
          </p:contentPart>
        </mc:Choice>
        <mc:Fallback xmlns="">
          <p:pic>
            <p:nvPicPr>
              <p:cNvPr id="24" name="Ink 23">
                <a:extLst>
                  <a:ext uri="{FF2B5EF4-FFF2-40B4-BE49-F238E27FC236}">
                    <a16:creationId xmlns:a16="http://schemas.microsoft.com/office/drawing/2014/main" id="{0CAA546F-FBC2-1FA7-7E03-D56B6436DFFA}"/>
                  </a:ext>
                </a:extLst>
              </p:cNvPr>
              <p:cNvPicPr/>
              <p:nvPr/>
            </p:nvPicPr>
            <p:blipFill>
              <a:blip r:embed="rId15"/>
              <a:stretch>
                <a:fillRect/>
              </a:stretch>
            </p:blipFill>
            <p:spPr>
              <a:xfrm>
                <a:off x="11911118" y="6961803"/>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Ink 24">
                <a:extLst>
                  <a:ext uri="{FF2B5EF4-FFF2-40B4-BE49-F238E27FC236}">
                    <a16:creationId xmlns:a16="http://schemas.microsoft.com/office/drawing/2014/main" id="{1D393E64-1BE0-60DE-A2C5-3916CA837B6B}"/>
                  </a:ext>
                </a:extLst>
              </p14:cNvPr>
              <p14:cNvContentPartPr/>
              <p14:nvPr/>
            </p14:nvContentPartPr>
            <p14:xfrm>
              <a:off x="11965118" y="7069803"/>
              <a:ext cx="360" cy="360"/>
            </p14:xfrm>
          </p:contentPart>
        </mc:Choice>
        <mc:Fallback xmlns="">
          <p:pic>
            <p:nvPicPr>
              <p:cNvPr id="25" name="Ink 24">
                <a:extLst>
                  <a:ext uri="{FF2B5EF4-FFF2-40B4-BE49-F238E27FC236}">
                    <a16:creationId xmlns:a16="http://schemas.microsoft.com/office/drawing/2014/main" id="{1D393E64-1BE0-60DE-A2C5-3916CA837B6B}"/>
                  </a:ext>
                </a:extLst>
              </p:cNvPr>
              <p:cNvPicPr/>
              <p:nvPr/>
            </p:nvPicPr>
            <p:blipFill>
              <a:blip r:embed="rId15"/>
              <a:stretch>
                <a:fillRect/>
              </a:stretch>
            </p:blipFill>
            <p:spPr>
              <a:xfrm>
                <a:off x="11911118" y="6961803"/>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BE5B9295-5C90-F3EA-5B8E-132F7CBABE72}"/>
                  </a:ext>
                </a:extLst>
              </p14:cNvPr>
              <p14:cNvContentPartPr/>
              <p14:nvPr/>
            </p14:nvContentPartPr>
            <p14:xfrm>
              <a:off x="10342598" y="7058283"/>
              <a:ext cx="2610360" cy="46440"/>
            </p14:xfrm>
          </p:contentPart>
        </mc:Choice>
        <mc:Fallback xmlns="">
          <p:pic>
            <p:nvPicPr>
              <p:cNvPr id="26" name="Ink 25">
                <a:extLst>
                  <a:ext uri="{FF2B5EF4-FFF2-40B4-BE49-F238E27FC236}">
                    <a16:creationId xmlns:a16="http://schemas.microsoft.com/office/drawing/2014/main" id="{BE5B9295-5C90-F3EA-5B8E-132F7CBABE72}"/>
                  </a:ext>
                </a:extLst>
              </p:cNvPr>
              <p:cNvPicPr/>
              <p:nvPr/>
            </p:nvPicPr>
            <p:blipFill>
              <a:blip r:embed="rId25"/>
              <a:stretch>
                <a:fillRect/>
              </a:stretch>
            </p:blipFill>
            <p:spPr>
              <a:xfrm>
                <a:off x="10288958" y="6950283"/>
                <a:ext cx="271800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 name="Ink 26">
                <a:extLst>
                  <a:ext uri="{FF2B5EF4-FFF2-40B4-BE49-F238E27FC236}">
                    <a16:creationId xmlns:a16="http://schemas.microsoft.com/office/drawing/2014/main" id="{B54B483F-902D-156B-6F90-B847CD507562}"/>
                  </a:ext>
                </a:extLst>
              </p14:cNvPr>
              <p14:cNvContentPartPr/>
              <p14:nvPr/>
            </p14:nvContentPartPr>
            <p14:xfrm>
              <a:off x="7738718" y="5185203"/>
              <a:ext cx="360" cy="360"/>
            </p14:xfrm>
          </p:contentPart>
        </mc:Choice>
        <mc:Fallback xmlns="">
          <p:pic>
            <p:nvPicPr>
              <p:cNvPr id="27" name="Ink 26">
                <a:extLst>
                  <a:ext uri="{FF2B5EF4-FFF2-40B4-BE49-F238E27FC236}">
                    <a16:creationId xmlns:a16="http://schemas.microsoft.com/office/drawing/2014/main" id="{B54B483F-902D-156B-6F90-B847CD507562}"/>
                  </a:ext>
                </a:extLst>
              </p:cNvPr>
              <p:cNvPicPr/>
              <p:nvPr/>
            </p:nvPicPr>
            <p:blipFill>
              <a:blip r:embed="rId15"/>
              <a:stretch>
                <a:fillRect/>
              </a:stretch>
            </p:blipFill>
            <p:spPr>
              <a:xfrm>
                <a:off x="7685078" y="5077563"/>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8" name="Ink 27">
                <a:extLst>
                  <a:ext uri="{FF2B5EF4-FFF2-40B4-BE49-F238E27FC236}">
                    <a16:creationId xmlns:a16="http://schemas.microsoft.com/office/drawing/2014/main" id="{5E371027-6E70-B7A4-9D50-8E280803D26F}"/>
                  </a:ext>
                </a:extLst>
              </p14:cNvPr>
              <p14:cNvContentPartPr/>
              <p14:nvPr/>
            </p14:nvContentPartPr>
            <p14:xfrm>
              <a:off x="6378638" y="3780843"/>
              <a:ext cx="19080" cy="32760"/>
            </p14:xfrm>
          </p:contentPart>
        </mc:Choice>
        <mc:Fallback xmlns="">
          <p:pic>
            <p:nvPicPr>
              <p:cNvPr id="28" name="Ink 27">
                <a:extLst>
                  <a:ext uri="{FF2B5EF4-FFF2-40B4-BE49-F238E27FC236}">
                    <a16:creationId xmlns:a16="http://schemas.microsoft.com/office/drawing/2014/main" id="{5E371027-6E70-B7A4-9D50-8E280803D26F}"/>
                  </a:ext>
                </a:extLst>
              </p:cNvPr>
              <p:cNvPicPr/>
              <p:nvPr/>
            </p:nvPicPr>
            <p:blipFill>
              <a:blip r:embed="rId28"/>
              <a:stretch>
                <a:fillRect/>
              </a:stretch>
            </p:blipFill>
            <p:spPr>
              <a:xfrm>
                <a:off x="6324638" y="3673203"/>
                <a:ext cx="126720" cy="24840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2000" advTm="77874"/>
    </mc:Choice>
    <mc:Fallback xmlns="">
      <p:transition spd="slow" advTm="77874"/>
    </mc:Fallback>
  </mc:AlternateContent>
  <p:extLst>
    <p:ext uri="{3A86A75C-4F4B-4683-9AE1-C65F6400EC91}">
      <p14:laserTraceLst xmlns:p14="http://schemas.microsoft.com/office/powerpoint/2010/main">
        <p14:tracePtLst>
          <p14:tracePt t="23187" x="4479925" y="7437438"/>
          <p14:tracePt t="23365" x="5821363" y="7812088"/>
          <p14:tracePt t="23378" x="6464300" y="7475538"/>
          <p14:tracePt t="23394" x="7545388" y="6699250"/>
          <p14:tracePt t="23410" x="8431213" y="5954713"/>
          <p14:tracePt t="23428" x="9083675" y="5394325"/>
          <p14:tracePt t="23429" x="9399588" y="5140325"/>
          <p14:tracePt t="23445" x="9696450" y="4884738"/>
          <p14:tracePt t="23461" x="9940925" y="4548188"/>
          <p14:tracePt t="23478" x="9971088" y="4476750"/>
          <p14:tracePt t="23494" x="9971088" y="4333875"/>
          <p14:tracePt t="23511" x="9971088" y="4252913"/>
          <p14:tracePt t="23528" x="9971088" y="4232275"/>
          <p14:tracePt t="23544" x="9961563" y="4202113"/>
          <p14:tracePt t="23565" x="9940925" y="4202113"/>
          <p14:tracePt t="23581" x="9920288" y="4202113"/>
          <p14:tracePt t="23594" x="9909175" y="4202113"/>
          <p14:tracePt t="23611" x="9890125" y="4191000"/>
          <p14:tracePt t="23627" x="9890125" y="4098925"/>
          <p14:tracePt t="23645" x="9807575" y="3833813"/>
          <p14:tracePt t="23661" x="9756775" y="3752850"/>
          <p14:tracePt t="23678" x="9634538" y="3600450"/>
          <p14:tracePt t="23694" x="9348788" y="3386138"/>
          <p14:tracePt t="23711" x="9115425" y="3294063"/>
          <p14:tracePt t="23728" x="8890000" y="3252788"/>
          <p14:tracePt t="23744" x="8636000" y="3232150"/>
          <p14:tracePt t="23761" x="8431213" y="3232150"/>
          <p14:tracePt t="23777" x="8308975" y="3232150"/>
          <p14:tracePt t="23794" x="8197850" y="3252788"/>
          <p14:tracePt t="23811" x="8115300" y="3252788"/>
          <p14:tracePt t="23828" x="8074025" y="3252788"/>
          <p14:tracePt t="23844" x="8023225" y="3252788"/>
          <p14:tracePt t="23861" x="7932738" y="3252788"/>
          <p14:tracePt t="23862" x="7880350" y="3252788"/>
          <p14:tracePt t="23878" x="7820025" y="3263900"/>
          <p14:tracePt t="23878" x="7769225" y="3273425"/>
          <p14:tracePt t="23894" x="7686675" y="3294063"/>
          <p14:tracePt t="23911" x="7667625" y="3294063"/>
          <p14:tracePt t="23928" x="7656513" y="3294063"/>
          <p14:tracePt t="24013" x="7667625" y="3294063"/>
          <p14:tracePt t="24029" x="7677150" y="3294063"/>
          <p14:tracePt t="24061" x="7697788" y="3294063"/>
          <p14:tracePt t="24085" x="7707313" y="3294063"/>
          <p14:tracePt t="24093" x="7718425" y="3294063"/>
          <p14:tracePt t="24117" x="7727950" y="3294063"/>
          <p14:tracePt t="24141" x="7739063" y="3294063"/>
          <p14:tracePt t="24157" x="7758113" y="3294063"/>
          <p14:tracePt t="24165" x="7769225" y="3303588"/>
          <p14:tracePt t="24178" x="7778750" y="3303588"/>
          <p14:tracePt t="24194" x="7820025" y="3303588"/>
          <p14:tracePt t="24211" x="7880350" y="3314700"/>
          <p14:tracePt t="24228" x="7983538" y="3324225"/>
          <p14:tracePt t="24229" x="8054975" y="3324225"/>
          <p14:tracePt t="24245" x="8288338" y="3324225"/>
          <p14:tracePt t="24261" x="8574088" y="3324225"/>
          <p14:tracePt t="24277" x="8850313" y="3324225"/>
          <p14:tracePt t="24294" x="9083675" y="3324225"/>
          <p14:tracePt t="24311" x="9237663" y="3324225"/>
          <p14:tracePt t="24328" x="9399588" y="3344863"/>
          <p14:tracePt t="24344" x="9532938" y="3344863"/>
          <p14:tracePt t="24361" x="9685338" y="3344863"/>
          <p14:tracePt t="24378" x="9818688" y="3365500"/>
          <p14:tracePt t="24394" x="9899650" y="3386138"/>
          <p14:tracePt t="24411" x="9909175" y="3386138"/>
          <p14:tracePt t="24427" x="9950450" y="3386138"/>
          <p14:tracePt t="24445" x="9991725" y="3386138"/>
          <p14:tracePt t="24461" x="10052050" y="3386138"/>
          <p14:tracePt t="24549" x="10052050" y="3425825"/>
          <p14:tracePt t="24557" x="9961563" y="3487738"/>
          <p14:tracePt t="24565" x="9828213" y="3559175"/>
          <p14:tracePt t="24578" x="9664700" y="3651250"/>
          <p14:tracePt t="24594" x="9359900" y="3813175"/>
          <p14:tracePt t="24611" x="9094788" y="3895725"/>
          <p14:tracePt t="24628" x="8818563" y="3967163"/>
          <p14:tracePt t="24646" x="8431213" y="4038600"/>
          <p14:tracePt t="24661" x="8350250" y="4048125"/>
          <p14:tracePt t="24662" x="8278813" y="4059238"/>
          <p14:tracePt t="24677" x="8228013" y="4059238"/>
          <p14:tracePt t="24694" x="8145463" y="4059238"/>
          <p14:tracePt t="24711" x="8105775" y="4059238"/>
          <p14:tracePt t="24727" x="8094663" y="4059238"/>
          <p14:tracePt t="24744" x="8074025" y="4059238"/>
          <p14:tracePt t="24761" x="8064500" y="4059238"/>
          <p14:tracePt t="24789" x="8054975" y="4059238"/>
          <p14:tracePt t="24797" x="8043863" y="4059238"/>
          <p14:tracePt t="24811" x="8034338" y="4059238"/>
          <p14:tracePt t="24828" x="7993063" y="4038600"/>
          <p14:tracePt t="24844" x="7912100" y="3987800"/>
          <p14:tracePt t="24862" x="7870825" y="3946525"/>
          <p14:tracePt t="24862" x="7850188" y="3925888"/>
          <p14:tracePt t="24877" x="7840663" y="3916363"/>
          <p14:tracePt t="24901" x="7829550" y="3916363"/>
          <p14:tracePt t="24933" x="7829550" y="3905250"/>
          <p14:tracePt t="24941" x="7840663" y="3895725"/>
          <p14:tracePt t="24949" x="7850188" y="3895725"/>
          <p14:tracePt t="24961" x="7870825" y="3895725"/>
          <p14:tracePt t="24978" x="7972425" y="3895725"/>
          <p14:tracePt t="24994" x="8115300" y="3895725"/>
          <p14:tracePt t="25011" x="8207375" y="3895725"/>
          <p14:tracePt t="25028" x="8228013" y="3895725"/>
          <p14:tracePt t="25045" x="8248650" y="3895725"/>
          <p14:tracePt t="25077" x="8267700" y="3895725"/>
          <p14:tracePt t="25117" x="8278813" y="3895725"/>
          <p14:tracePt t="25165" x="8288338" y="3895725"/>
          <p14:tracePt t="25181" x="8308975" y="3895725"/>
          <p14:tracePt t="25205" x="8320088" y="3895725"/>
          <p14:tracePt t="25213" x="8339138" y="3895725"/>
          <p14:tracePt t="25221" x="8359775" y="3895725"/>
          <p14:tracePt t="25229" x="8410575" y="3895725"/>
          <p14:tracePt t="25244" x="8451850" y="3884613"/>
          <p14:tracePt t="25261" x="8513763" y="3884613"/>
          <p14:tracePt t="25262" x="8553450" y="3875088"/>
          <p14:tracePt t="25277" x="8574088" y="3875088"/>
          <p14:tracePt t="25294" x="8594725" y="3875088"/>
          <p14:tracePt t="25311" x="8636000" y="3865563"/>
          <p14:tracePt t="25328" x="8716963" y="3854450"/>
          <p14:tracePt t="25344" x="8767763" y="3854450"/>
          <p14:tracePt t="25361" x="8809038" y="3854450"/>
          <p14:tracePt t="25421" x="8818563" y="3854450"/>
          <p14:tracePt t="26973" x="8818563" y="3844925"/>
          <p14:tracePt t="26981" x="8797925" y="3844925"/>
          <p14:tracePt t="26989" x="8707438" y="3875088"/>
          <p14:tracePt t="26997" x="8359775" y="4079875"/>
          <p14:tracePt t="27011" x="7942263" y="4384675"/>
          <p14:tracePt t="27028" x="7605713" y="4792663"/>
          <p14:tracePt t="27044" x="7227888" y="5343525"/>
          <p14:tracePt t="27061" x="6902450" y="5802313"/>
          <p14:tracePt t="27062" x="6789738" y="5975350"/>
          <p14:tracePt t="27078" x="6657975" y="6383338"/>
          <p14:tracePt t="27094" x="6556375" y="6699250"/>
          <p14:tracePt t="27111" x="6372225" y="6924675"/>
          <p14:tracePt t="27128" x="6127750" y="7077075"/>
          <p14:tracePt t="27144" x="5922963" y="7210425"/>
          <p14:tracePt t="27161" x="5821363" y="7291388"/>
          <p14:tracePt t="27178" x="5821363" y="7342188"/>
          <p14:tracePt t="27194" x="5821363" y="7424738"/>
          <p14:tracePt t="27211" x="5749925" y="7618413"/>
          <p14:tracePt t="27228" x="5586413" y="7851775"/>
          <p14:tracePt t="27244" x="5341938" y="8096250"/>
          <p14:tracePt t="28317" x="0" y="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1180028"/>
            <a:ext cx="10645259" cy="563285"/>
          </a:xfrm>
          <a:prstGeom prst="rect">
            <a:avLst/>
          </a:prstGeom>
          <a:noFill/>
          <a:ln/>
        </p:spPr>
        <p:txBody>
          <a:bodyPr wrap="none" lIns="0" tIns="0" rIns="0" bIns="0" rtlCol="0" anchor="t"/>
          <a:lstStyle/>
          <a:p>
            <a:pPr marL="0" indent="0" algn="l">
              <a:lnSpc>
                <a:spcPts val="4400"/>
              </a:lnSpc>
              <a:buNone/>
            </a:pPr>
            <a:r>
              <a:rPr lang="en-US" sz="3500" dirty="0">
                <a:solidFill>
                  <a:srgbClr val="00002E"/>
                </a:solidFill>
                <a:latin typeface="Nunito Semi Bold" pitchFamily="34" charset="0"/>
                <a:ea typeface="Nunito Semi Bold" pitchFamily="34" charset="-122"/>
                <a:cs typeface="Nunito Semi Bold" pitchFamily="34" charset="-120"/>
              </a:rPr>
              <a:t>Proxy Server vs. VPN: Understanding the Difference</a:t>
            </a:r>
            <a:endParaRPr lang="en-US" sz="3500" dirty="0"/>
          </a:p>
        </p:txBody>
      </p:sp>
      <p:sp>
        <p:nvSpPr>
          <p:cNvPr id="3" name="Text 1"/>
          <p:cNvSpPr/>
          <p:nvPr/>
        </p:nvSpPr>
        <p:spPr>
          <a:xfrm>
            <a:off x="837724" y="2222063"/>
            <a:ext cx="12954952" cy="766048"/>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It's common to confuse proxy servers with Virtual Private Networks (VPNs). While both can offer anonymity, their functionalities differ significantly.</a:t>
            </a:r>
            <a:endParaRPr lang="en-US" sz="1850" dirty="0"/>
          </a:p>
        </p:txBody>
      </p:sp>
      <p:sp>
        <p:nvSpPr>
          <p:cNvPr id="4" name="Shape 2"/>
          <p:cNvSpPr/>
          <p:nvPr/>
        </p:nvSpPr>
        <p:spPr>
          <a:xfrm>
            <a:off x="837724" y="3257312"/>
            <a:ext cx="12954952" cy="2757011"/>
          </a:xfrm>
          <a:prstGeom prst="roundRect">
            <a:avLst>
              <a:gd name="adj" fmla="val 13024"/>
            </a:avLst>
          </a:prstGeom>
          <a:noFill/>
          <a:ln w="7620">
            <a:solidFill>
              <a:srgbClr val="000000">
                <a:alpha val="8000"/>
              </a:srgbClr>
            </a:solidFill>
            <a:prstDash val="solid"/>
          </a:ln>
        </p:spPr>
      </p:sp>
      <p:sp>
        <p:nvSpPr>
          <p:cNvPr id="5" name="Shape 3"/>
          <p:cNvSpPr/>
          <p:nvPr/>
        </p:nvSpPr>
        <p:spPr>
          <a:xfrm>
            <a:off x="845344" y="3264932"/>
            <a:ext cx="12938403" cy="685443"/>
          </a:xfrm>
          <a:prstGeom prst="rect">
            <a:avLst/>
          </a:prstGeom>
          <a:solidFill>
            <a:srgbClr val="FFFFFF">
              <a:alpha val="4000"/>
            </a:srgbClr>
          </a:solidFill>
          <a:ln/>
        </p:spPr>
      </p:sp>
      <p:sp>
        <p:nvSpPr>
          <p:cNvPr id="6" name="Text 4"/>
          <p:cNvSpPr/>
          <p:nvPr/>
        </p:nvSpPr>
        <p:spPr>
          <a:xfrm>
            <a:off x="1086088" y="3416141"/>
            <a:ext cx="3829883" cy="38302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IP Masking</a:t>
            </a:r>
            <a:endParaRPr lang="en-US" sz="1850" dirty="0"/>
          </a:p>
        </p:txBody>
      </p:sp>
      <p:sp>
        <p:nvSpPr>
          <p:cNvPr id="7" name="Text 5"/>
          <p:cNvSpPr/>
          <p:nvPr/>
        </p:nvSpPr>
        <p:spPr>
          <a:xfrm>
            <a:off x="5402223" y="3416141"/>
            <a:ext cx="3826073" cy="38302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Yes</a:t>
            </a:r>
            <a:endParaRPr lang="en-US" sz="1850" dirty="0"/>
          </a:p>
        </p:txBody>
      </p:sp>
      <p:sp>
        <p:nvSpPr>
          <p:cNvPr id="8" name="Text 6"/>
          <p:cNvSpPr/>
          <p:nvPr/>
        </p:nvSpPr>
        <p:spPr>
          <a:xfrm>
            <a:off x="9714548" y="3416141"/>
            <a:ext cx="3829883" cy="38302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Yes</a:t>
            </a:r>
            <a:endParaRPr lang="en-US" sz="1850" dirty="0"/>
          </a:p>
        </p:txBody>
      </p:sp>
      <p:sp>
        <p:nvSpPr>
          <p:cNvPr id="9" name="Shape 7"/>
          <p:cNvSpPr/>
          <p:nvPr/>
        </p:nvSpPr>
        <p:spPr>
          <a:xfrm>
            <a:off x="845344" y="3950375"/>
            <a:ext cx="12938403" cy="685443"/>
          </a:xfrm>
          <a:prstGeom prst="rect">
            <a:avLst/>
          </a:prstGeom>
          <a:solidFill>
            <a:srgbClr val="000000">
              <a:alpha val="4000"/>
            </a:srgbClr>
          </a:solidFill>
          <a:ln/>
        </p:spPr>
      </p:sp>
      <p:sp>
        <p:nvSpPr>
          <p:cNvPr id="10" name="Text 8"/>
          <p:cNvSpPr/>
          <p:nvPr/>
        </p:nvSpPr>
        <p:spPr>
          <a:xfrm>
            <a:off x="1086088" y="4101584"/>
            <a:ext cx="3829883" cy="38302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Data Encryption</a:t>
            </a:r>
            <a:endParaRPr lang="en-US" sz="1850" dirty="0"/>
          </a:p>
        </p:txBody>
      </p:sp>
      <p:sp>
        <p:nvSpPr>
          <p:cNvPr id="11" name="Text 9"/>
          <p:cNvSpPr/>
          <p:nvPr/>
        </p:nvSpPr>
        <p:spPr>
          <a:xfrm>
            <a:off x="5402223" y="4101584"/>
            <a:ext cx="3826073" cy="38302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No</a:t>
            </a:r>
            <a:endParaRPr lang="en-US" sz="1850" dirty="0"/>
          </a:p>
        </p:txBody>
      </p:sp>
      <p:sp>
        <p:nvSpPr>
          <p:cNvPr id="12" name="Text 10"/>
          <p:cNvSpPr/>
          <p:nvPr/>
        </p:nvSpPr>
        <p:spPr>
          <a:xfrm>
            <a:off x="9714548" y="4101584"/>
            <a:ext cx="3829883" cy="38302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Yes</a:t>
            </a:r>
            <a:endParaRPr lang="en-US" sz="1850" dirty="0"/>
          </a:p>
        </p:txBody>
      </p:sp>
      <p:sp>
        <p:nvSpPr>
          <p:cNvPr id="13" name="Shape 11"/>
          <p:cNvSpPr/>
          <p:nvPr/>
        </p:nvSpPr>
        <p:spPr>
          <a:xfrm>
            <a:off x="845344" y="4635818"/>
            <a:ext cx="12938403" cy="685443"/>
          </a:xfrm>
          <a:prstGeom prst="rect">
            <a:avLst/>
          </a:prstGeom>
          <a:solidFill>
            <a:srgbClr val="FFFFFF">
              <a:alpha val="4000"/>
            </a:srgbClr>
          </a:solidFill>
          <a:ln/>
        </p:spPr>
      </p:sp>
      <p:sp>
        <p:nvSpPr>
          <p:cNvPr id="14" name="Text 12"/>
          <p:cNvSpPr/>
          <p:nvPr/>
        </p:nvSpPr>
        <p:spPr>
          <a:xfrm>
            <a:off x="1086088" y="4787027"/>
            <a:ext cx="3829883" cy="38302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Security Level</a:t>
            </a:r>
            <a:endParaRPr lang="en-US" sz="1850" dirty="0"/>
          </a:p>
        </p:txBody>
      </p:sp>
      <p:sp>
        <p:nvSpPr>
          <p:cNvPr id="15" name="Text 13"/>
          <p:cNvSpPr/>
          <p:nvPr/>
        </p:nvSpPr>
        <p:spPr>
          <a:xfrm>
            <a:off x="5402223" y="4787027"/>
            <a:ext cx="3826073" cy="38302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Low to Medium</a:t>
            </a:r>
            <a:endParaRPr lang="en-US" sz="1850" dirty="0"/>
          </a:p>
        </p:txBody>
      </p:sp>
      <p:sp>
        <p:nvSpPr>
          <p:cNvPr id="16" name="Text 14"/>
          <p:cNvSpPr/>
          <p:nvPr/>
        </p:nvSpPr>
        <p:spPr>
          <a:xfrm>
            <a:off x="9714548" y="4787027"/>
            <a:ext cx="3829883" cy="38302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High</a:t>
            </a:r>
            <a:endParaRPr lang="en-US" sz="1850" dirty="0"/>
          </a:p>
        </p:txBody>
      </p:sp>
      <p:sp>
        <p:nvSpPr>
          <p:cNvPr id="17" name="Shape 15"/>
          <p:cNvSpPr/>
          <p:nvPr/>
        </p:nvSpPr>
        <p:spPr>
          <a:xfrm>
            <a:off x="845344" y="5321260"/>
            <a:ext cx="12938403" cy="685443"/>
          </a:xfrm>
          <a:prstGeom prst="rect">
            <a:avLst/>
          </a:prstGeom>
          <a:solidFill>
            <a:srgbClr val="000000">
              <a:alpha val="4000"/>
            </a:srgbClr>
          </a:solidFill>
          <a:ln/>
        </p:spPr>
      </p:sp>
      <p:sp>
        <p:nvSpPr>
          <p:cNvPr id="18" name="Text 16"/>
          <p:cNvSpPr/>
          <p:nvPr/>
        </p:nvSpPr>
        <p:spPr>
          <a:xfrm>
            <a:off x="1086088" y="5472470"/>
            <a:ext cx="3829883" cy="38302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Best Use Case</a:t>
            </a:r>
            <a:endParaRPr lang="en-US" sz="1850" dirty="0"/>
          </a:p>
        </p:txBody>
      </p:sp>
      <p:sp>
        <p:nvSpPr>
          <p:cNvPr id="19" name="Text 17"/>
          <p:cNvSpPr/>
          <p:nvPr/>
        </p:nvSpPr>
        <p:spPr>
          <a:xfrm>
            <a:off x="5402223" y="5472470"/>
            <a:ext cx="3826073" cy="38302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Bypassing geo-restrictions, caching</a:t>
            </a:r>
            <a:endParaRPr lang="en-US" sz="1850" dirty="0"/>
          </a:p>
        </p:txBody>
      </p:sp>
      <p:sp>
        <p:nvSpPr>
          <p:cNvPr id="20" name="Text 18"/>
          <p:cNvSpPr/>
          <p:nvPr/>
        </p:nvSpPr>
        <p:spPr>
          <a:xfrm>
            <a:off x="9714548" y="5472470"/>
            <a:ext cx="3829883" cy="38302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Sensitive data, strong privacy</a:t>
            </a:r>
            <a:endParaRPr lang="en-US" sz="1850" dirty="0"/>
          </a:p>
        </p:txBody>
      </p:sp>
      <p:sp>
        <p:nvSpPr>
          <p:cNvPr id="21" name="Text 19"/>
          <p:cNvSpPr/>
          <p:nvPr/>
        </p:nvSpPr>
        <p:spPr>
          <a:xfrm>
            <a:off x="837724" y="6283523"/>
            <a:ext cx="12954952" cy="766048"/>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For truly secure and private browsing, especially with sensitive data, a </a:t>
            </a:r>
            <a:r>
              <a:rPr lang="en-US" sz="1850" dirty="0">
                <a:solidFill>
                  <a:srgbClr val="018CE1"/>
                </a:solidFill>
                <a:latin typeface="PT Sans" pitchFamily="34" charset="0"/>
                <a:ea typeface="PT Sans" pitchFamily="34" charset="-122"/>
                <a:cs typeface="PT Sans" pitchFamily="34" charset="-120"/>
              </a:rPr>
              <a:t>VPN is the superior choice</a:t>
            </a:r>
            <a:r>
              <a:rPr lang="en-US" sz="1850" dirty="0">
                <a:solidFill>
                  <a:srgbClr val="00002E"/>
                </a:solidFill>
                <a:latin typeface="PT Sans" pitchFamily="34" charset="0"/>
                <a:ea typeface="PT Sans" pitchFamily="34" charset="-122"/>
                <a:cs typeface="PT Sans" pitchFamily="34" charset="-120"/>
              </a:rPr>
              <a:t> due to its robust encryption capabilities.</a:t>
            </a:r>
            <a:endParaRPr lang="en-US" sz="1850" dirty="0"/>
          </a:p>
        </p:txBody>
      </p:sp>
    </p:spTree>
  </p:cSld>
  <p:clrMapOvr>
    <a:masterClrMapping/>
  </p:clrMapOvr>
  <mc:AlternateContent xmlns:mc="http://schemas.openxmlformats.org/markup-compatibility/2006" xmlns:p14="http://schemas.microsoft.com/office/powerpoint/2010/main">
    <mc:Choice Requires="p14">
      <p:transition spd="slow" p14:dur="2000" advTm="70613"/>
    </mc:Choice>
    <mc:Fallback xmlns="">
      <p:transition spd="slow" advTm="7061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27328" y="414338"/>
            <a:ext cx="5850255" cy="3544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A Glimpse into a Simple Python Proxy Server</a:t>
            </a:r>
            <a:endParaRPr lang="en-US" sz="2200" dirty="0"/>
          </a:p>
        </p:txBody>
      </p:sp>
      <p:sp>
        <p:nvSpPr>
          <p:cNvPr id="3" name="Text 1"/>
          <p:cNvSpPr/>
          <p:nvPr/>
        </p:nvSpPr>
        <p:spPr>
          <a:xfrm>
            <a:off x="527328" y="1070134"/>
            <a:ext cx="13575744" cy="241102"/>
          </a:xfrm>
          <a:prstGeom prst="rect">
            <a:avLst/>
          </a:prstGeom>
          <a:noFill/>
          <a:ln/>
        </p:spPr>
        <p:txBody>
          <a:bodyPr wrap="none" lIns="0" tIns="0" rIns="0" bIns="0" rtlCol="0" anchor="t"/>
          <a:lstStyle/>
          <a:p>
            <a:pPr marL="0" indent="0" algn="l">
              <a:lnSpc>
                <a:spcPts val="1850"/>
              </a:lnSpc>
              <a:buNone/>
            </a:pPr>
            <a:r>
              <a:rPr lang="en-US" sz="1600" dirty="0">
                <a:solidFill>
                  <a:srgbClr val="00002E"/>
                </a:solidFill>
                <a:latin typeface="PT Sans" pitchFamily="34" charset="0"/>
                <a:ea typeface="PT Sans" pitchFamily="34" charset="-122"/>
                <a:cs typeface="PT Sans" pitchFamily="34" charset="-120"/>
              </a:rPr>
              <a:t>Let's look at the core logic behind a basic proxy server, exemplified by a simplified Python implementation. While we won't dive into the full code, </a:t>
            </a:r>
          </a:p>
          <a:p>
            <a:pPr marL="0" indent="0" algn="l">
              <a:lnSpc>
                <a:spcPts val="1850"/>
              </a:lnSpc>
              <a:buNone/>
            </a:pPr>
            <a:r>
              <a:rPr lang="en-US" sz="1600" dirty="0">
                <a:solidFill>
                  <a:srgbClr val="00002E"/>
                </a:solidFill>
                <a:latin typeface="PT Sans" pitchFamily="34" charset="0"/>
                <a:ea typeface="PT Sans" pitchFamily="34" charset="-122"/>
                <a:cs typeface="PT Sans" pitchFamily="34" charset="-120"/>
              </a:rPr>
              <a:t>understanding the main steps illuminates its operation.</a:t>
            </a:r>
            <a:endParaRPr lang="en-US" sz="1600" dirty="0"/>
          </a:p>
        </p:txBody>
      </p:sp>
      <p:sp>
        <p:nvSpPr>
          <p:cNvPr id="4" name="Text 2"/>
          <p:cNvSpPr/>
          <p:nvPr/>
        </p:nvSpPr>
        <p:spPr>
          <a:xfrm>
            <a:off x="527328" y="1767006"/>
            <a:ext cx="6604040" cy="241102"/>
          </a:xfrm>
          <a:prstGeom prst="rect">
            <a:avLst/>
          </a:prstGeom>
          <a:noFill/>
          <a:ln/>
        </p:spPr>
        <p:txBody>
          <a:bodyPr wrap="none" lIns="0" tIns="0" rIns="0" bIns="0" rtlCol="0" anchor="t"/>
          <a:lstStyle/>
          <a:p>
            <a:pPr marL="342900" indent="-342900" algn="l">
              <a:lnSpc>
                <a:spcPts val="1850"/>
              </a:lnSpc>
              <a:buSzPct val="100000"/>
              <a:buChar char="•"/>
            </a:pPr>
            <a:r>
              <a:rPr lang="en-US" sz="1600" dirty="0">
                <a:solidFill>
                  <a:srgbClr val="00002E"/>
                </a:solidFill>
                <a:latin typeface="PT Sans" pitchFamily="34" charset="0"/>
                <a:ea typeface="PT Sans" pitchFamily="34" charset="-122"/>
                <a:cs typeface="PT Sans" pitchFamily="34" charset="-120"/>
              </a:rPr>
              <a:t>The proxy </a:t>
            </a:r>
            <a:r>
              <a:rPr lang="en-US" sz="1600" dirty="0">
                <a:solidFill>
                  <a:srgbClr val="00002E"/>
                </a:solidFill>
                <a:highlight>
                  <a:srgbClr val="E6E6F2"/>
                </a:highlight>
                <a:latin typeface="Consolas" pitchFamily="34" charset="0"/>
                <a:ea typeface="Consolas" pitchFamily="34" charset="-122"/>
                <a:cs typeface="Consolas" pitchFamily="34" charset="-120"/>
              </a:rPr>
              <a:t>listens</a:t>
            </a:r>
            <a:r>
              <a:rPr lang="en-US" sz="1600" dirty="0">
                <a:solidFill>
                  <a:srgbClr val="00002E"/>
                </a:solidFill>
                <a:latin typeface="PT Sans" pitchFamily="34" charset="0"/>
                <a:ea typeface="PT Sans" pitchFamily="34" charset="-122"/>
                <a:cs typeface="PT Sans" pitchFamily="34" charset="-120"/>
              </a:rPr>
              <a:t> on a specific address and port (e.g., </a:t>
            </a:r>
            <a:r>
              <a:rPr lang="en-US" sz="1600" dirty="0">
                <a:solidFill>
                  <a:srgbClr val="00002E"/>
                </a:solidFill>
                <a:highlight>
                  <a:srgbClr val="E6E6F2"/>
                </a:highlight>
                <a:latin typeface="Consolas" pitchFamily="34" charset="0"/>
                <a:ea typeface="Consolas" pitchFamily="34" charset="-122"/>
                <a:cs typeface="Consolas" pitchFamily="34" charset="-120"/>
              </a:rPr>
              <a:t>127.0.0.1:8888</a:t>
            </a:r>
            <a:r>
              <a:rPr lang="en-US" sz="1600" dirty="0">
                <a:solidFill>
                  <a:srgbClr val="00002E"/>
                </a:solidFill>
                <a:latin typeface="PT Sans" pitchFamily="34" charset="0"/>
                <a:ea typeface="PT Sans" pitchFamily="34" charset="-122"/>
                <a:cs typeface="PT Sans" pitchFamily="34" charset="-120"/>
              </a:rPr>
              <a:t>).</a:t>
            </a:r>
            <a:endParaRPr lang="en-US" sz="1600" dirty="0"/>
          </a:p>
        </p:txBody>
      </p:sp>
      <p:sp>
        <p:nvSpPr>
          <p:cNvPr id="5" name="Text 3"/>
          <p:cNvSpPr/>
          <p:nvPr/>
        </p:nvSpPr>
        <p:spPr>
          <a:xfrm>
            <a:off x="527328" y="2163603"/>
            <a:ext cx="6604040" cy="241102"/>
          </a:xfrm>
          <a:prstGeom prst="rect">
            <a:avLst/>
          </a:prstGeom>
          <a:noFill/>
          <a:ln/>
        </p:spPr>
        <p:txBody>
          <a:bodyPr wrap="none" lIns="0" tIns="0" rIns="0" bIns="0" rtlCol="0" anchor="t"/>
          <a:lstStyle/>
          <a:p>
            <a:pPr marL="342900" indent="-342900" algn="l">
              <a:lnSpc>
                <a:spcPts val="1850"/>
              </a:lnSpc>
              <a:buSzPct val="100000"/>
              <a:buChar char="•"/>
            </a:pPr>
            <a:r>
              <a:rPr lang="en-US" sz="1600" dirty="0">
                <a:solidFill>
                  <a:srgbClr val="00002E"/>
                </a:solidFill>
                <a:latin typeface="PT Sans" pitchFamily="34" charset="0"/>
                <a:ea typeface="PT Sans" pitchFamily="34" charset="-122"/>
                <a:cs typeface="PT Sans" pitchFamily="34" charset="-120"/>
              </a:rPr>
              <a:t>It </a:t>
            </a:r>
            <a:r>
              <a:rPr lang="en-US" sz="1600" dirty="0">
                <a:solidFill>
                  <a:srgbClr val="00002E"/>
                </a:solidFill>
                <a:highlight>
                  <a:srgbClr val="E6E6F2"/>
                </a:highlight>
                <a:latin typeface="Consolas" pitchFamily="34" charset="0"/>
                <a:ea typeface="Consolas" pitchFamily="34" charset="-122"/>
                <a:cs typeface="Consolas" pitchFamily="34" charset="-120"/>
              </a:rPr>
              <a:t>receives client requests</a:t>
            </a:r>
            <a:r>
              <a:rPr lang="en-US" sz="1600" dirty="0">
                <a:solidFill>
                  <a:srgbClr val="00002E"/>
                </a:solidFill>
                <a:latin typeface="PT Sans" pitchFamily="34" charset="0"/>
                <a:ea typeface="PT Sans" pitchFamily="34" charset="-122"/>
                <a:cs typeface="PT Sans" pitchFamily="34" charset="-120"/>
              </a:rPr>
              <a:t> for web pages.</a:t>
            </a:r>
            <a:endParaRPr lang="en-US" sz="1600" dirty="0"/>
          </a:p>
        </p:txBody>
      </p:sp>
      <p:sp>
        <p:nvSpPr>
          <p:cNvPr id="6" name="Text 4"/>
          <p:cNvSpPr/>
          <p:nvPr/>
        </p:nvSpPr>
        <p:spPr>
          <a:xfrm>
            <a:off x="527328" y="2540913"/>
            <a:ext cx="6604040" cy="241102"/>
          </a:xfrm>
          <a:prstGeom prst="rect">
            <a:avLst/>
          </a:prstGeom>
          <a:noFill/>
          <a:ln/>
        </p:spPr>
        <p:txBody>
          <a:bodyPr wrap="none" lIns="0" tIns="0" rIns="0" bIns="0" rtlCol="0" anchor="t"/>
          <a:lstStyle/>
          <a:p>
            <a:pPr marL="342900" indent="-342900" algn="l">
              <a:lnSpc>
                <a:spcPts val="1850"/>
              </a:lnSpc>
              <a:buSzPct val="100000"/>
              <a:buChar char="•"/>
            </a:pPr>
            <a:r>
              <a:rPr lang="en-US" sz="1600" dirty="0">
                <a:solidFill>
                  <a:srgbClr val="00002E"/>
                </a:solidFill>
                <a:latin typeface="PT Sans" pitchFamily="34" charset="0"/>
                <a:ea typeface="PT Sans" pitchFamily="34" charset="-122"/>
                <a:cs typeface="PT Sans" pitchFamily="34" charset="-120"/>
              </a:rPr>
              <a:t>It then </a:t>
            </a:r>
            <a:r>
              <a:rPr lang="en-US" sz="1600" dirty="0">
                <a:solidFill>
                  <a:srgbClr val="00002E"/>
                </a:solidFill>
                <a:highlight>
                  <a:srgbClr val="E6E6F2"/>
                </a:highlight>
                <a:latin typeface="Consolas" pitchFamily="34" charset="0"/>
                <a:ea typeface="Consolas" pitchFamily="34" charset="-122"/>
                <a:cs typeface="Consolas" pitchFamily="34" charset="-120"/>
              </a:rPr>
              <a:t>connects to the target web server</a:t>
            </a:r>
            <a:r>
              <a:rPr lang="en-US" sz="1600" dirty="0">
                <a:solidFill>
                  <a:srgbClr val="00002E"/>
                </a:solidFill>
                <a:latin typeface="PT Sans" pitchFamily="34" charset="0"/>
                <a:ea typeface="PT Sans" pitchFamily="34" charset="-122"/>
                <a:cs typeface="PT Sans" pitchFamily="34" charset="-120"/>
              </a:rPr>
              <a:t> (e.g., example.com).</a:t>
            </a:r>
            <a:endParaRPr lang="en-US" sz="1600" dirty="0"/>
          </a:p>
        </p:txBody>
      </p:sp>
      <p:sp>
        <p:nvSpPr>
          <p:cNvPr id="7" name="Text 5"/>
          <p:cNvSpPr/>
          <p:nvPr/>
        </p:nvSpPr>
        <p:spPr>
          <a:xfrm>
            <a:off x="527328" y="2947868"/>
            <a:ext cx="6604040" cy="241102"/>
          </a:xfrm>
          <a:prstGeom prst="rect">
            <a:avLst/>
          </a:prstGeom>
          <a:noFill/>
          <a:ln/>
        </p:spPr>
        <p:txBody>
          <a:bodyPr wrap="none" lIns="0" tIns="0" rIns="0" bIns="0" rtlCol="0" anchor="t"/>
          <a:lstStyle/>
          <a:p>
            <a:pPr marL="342900" indent="-342900" algn="l">
              <a:lnSpc>
                <a:spcPts val="1850"/>
              </a:lnSpc>
              <a:buSzPct val="100000"/>
              <a:buChar char="•"/>
            </a:pPr>
            <a:r>
              <a:rPr lang="en-US" sz="1600" dirty="0">
                <a:solidFill>
                  <a:srgbClr val="00002E"/>
                </a:solidFill>
                <a:latin typeface="PT Sans" pitchFamily="34" charset="0"/>
                <a:ea typeface="PT Sans" pitchFamily="34" charset="-122"/>
                <a:cs typeface="PT Sans" pitchFamily="34" charset="-120"/>
              </a:rPr>
              <a:t>Finally, it </a:t>
            </a:r>
            <a:r>
              <a:rPr lang="en-US" sz="1600" dirty="0">
                <a:solidFill>
                  <a:srgbClr val="00002E"/>
                </a:solidFill>
                <a:highlight>
                  <a:srgbClr val="E6E6F2"/>
                </a:highlight>
                <a:latin typeface="Consolas" pitchFamily="34" charset="0"/>
                <a:ea typeface="Consolas" pitchFamily="34" charset="-122"/>
                <a:cs typeface="Consolas" pitchFamily="34" charset="-120"/>
              </a:rPr>
              <a:t>sends the server's response back</a:t>
            </a:r>
            <a:r>
              <a:rPr lang="en-US" sz="1600" dirty="0">
                <a:solidFill>
                  <a:srgbClr val="00002E"/>
                </a:solidFill>
                <a:latin typeface="PT Sans" pitchFamily="34" charset="0"/>
                <a:ea typeface="PT Sans" pitchFamily="34" charset="-122"/>
                <a:cs typeface="PT Sans" pitchFamily="34" charset="-120"/>
              </a:rPr>
              <a:t> to the client.</a:t>
            </a:r>
            <a:endParaRPr lang="en-US" sz="1600" dirty="0"/>
          </a:p>
        </p:txBody>
      </p:sp>
      <p:pic>
        <p:nvPicPr>
          <p:cNvPr id="8" name="Image 0" descr="preencoded.png"/>
          <p:cNvPicPr>
            <a:picLocks noChangeAspect="1"/>
          </p:cNvPicPr>
          <p:nvPr/>
        </p:nvPicPr>
        <p:blipFill>
          <a:blip r:embed="rId3"/>
          <a:stretch>
            <a:fillRect/>
          </a:stretch>
        </p:blipFill>
        <p:spPr>
          <a:xfrm>
            <a:off x="8026360" y="1612583"/>
            <a:ext cx="6076712" cy="6076712"/>
          </a:xfrm>
          <a:prstGeom prst="rect">
            <a:avLst/>
          </a:prstGeom>
        </p:spPr>
      </p:pic>
      <p:pic>
        <p:nvPicPr>
          <p:cNvPr id="10" name="Image 1" descr="preencoded.png"/>
          <p:cNvPicPr>
            <a:picLocks noChangeAspect="1"/>
          </p:cNvPicPr>
          <p:nvPr/>
        </p:nvPicPr>
        <p:blipFill>
          <a:blip r:embed="rId4"/>
          <a:stretch>
            <a:fillRect/>
          </a:stretch>
        </p:blipFill>
        <p:spPr>
          <a:xfrm>
            <a:off x="677942" y="8824674"/>
            <a:ext cx="188357" cy="15061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2000"/>
    </mc:Choice>
    <mc:Fallback xmlns="">
      <p:transition spd="slow" advTm="42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15D548-064C-4223-60EB-90DE47107D0C}"/>
              </a:ext>
            </a:extLst>
          </p:cNvPr>
          <p:cNvPicPr>
            <a:picLocks noChangeAspect="1"/>
          </p:cNvPicPr>
          <p:nvPr/>
        </p:nvPicPr>
        <p:blipFill>
          <a:blip r:embed="rId2"/>
          <a:stretch>
            <a:fillRect/>
          </a:stretch>
        </p:blipFill>
        <p:spPr>
          <a:xfrm>
            <a:off x="168227" y="1401162"/>
            <a:ext cx="6678050" cy="5807000"/>
          </a:xfrm>
          <a:prstGeom prst="rect">
            <a:avLst/>
          </a:prstGeom>
        </p:spPr>
      </p:pic>
      <p:pic>
        <p:nvPicPr>
          <p:cNvPr id="8" name="Picture 7">
            <a:extLst>
              <a:ext uri="{FF2B5EF4-FFF2-40B4-BE49-F238E27FC236}">
                <a16:creationId xmlns:a16="http://schemas.microsoft.com/office/drawing/2014/main" id="{35C51344-77F6-A6A0-BDE9-1F0CB92D5E0A}"/>
              </a:ext>
            </a:extLst>
          </p:cNvPr>
          <p:cNvPicPr>
            <a:picLocks noChangeAspect="1"/>
          </p:cNvPicPr>
          <p:nvPr/>
        </p:nvPicPr>
        <p:blipFill>
          <a:blip r:embed="rId3"/>
          <a:stretch>
            <a:fillRect/>
          </a:stretch>
        </p:blipFill>
        <p:spPr>
          <a:xfrm>
            <a:off x="7096243" y="1401161"/>
            <a:ext cx="7365931" cy="5796808"/>
          </a:xfrm>
          <a:prstGeom prst="rect">
            <a:avLst/>
          </a:prstGeom>
        </p:spPr>
      </p:pic>
      <p:sp>
        <p:nvSpPr>
          <p:cNvPr id="9" name="TextBox 8">
            <a:extLst>
              <a:ext uri="{FF2B5EF4-FFF2-40B4-BE49-F238E27FC236}">
                <a16:creationId xmlns:a16="http://schemas.microsoft.com/office/drawing/2014/main" id="{B227ABD0-82AA-DF8B-5E0A-418AE3AF0BC4}"/>
              </a:ext>
            </a:extLst>
          </p:cNvPr>
          <p:cNvSpPr txBox="1"/>
          <p:nvPr/>
        </p:nvSpPr>
        <p:spPr>
          <a:xfrm>
            <a:off x="5345562" y="281354"/>
            <a:ext cx="10023230" cy="584775"/>
          </a:xfrm>
          <a:prstGeom prst="rect">
            <a:avLst/>
          </a:prstGeom>
          <a:noFill/>
        </p:spPr>
        <p:txBody>
          <a:bodyPr wrap="square" rtlCol="0">
            <a:spAutoFit/>
          </a:bodyPr>
          <a:lstStyle/>
          <a:p>
            <a:r>
              <a:rPr lang="en-US" sz="3200" dirty="0"/>
              <a:t>Code Explanation</a:t>
            </a:r>
          </a:p>
        </p:txBody>
      </p:sp>
    </p:spTree>
    <p:extLst>
      <p:ext uri="{BB962C8B-B14F-4D97-AF65-F5344CB8AC3E}">
        <p14:creationId xmlns:p14="http://schemas.microsoft.com/office/powerpoint/2010/main" val="208268211"/>
      </p:ext>
    </p:extLst>
  </p:cSld>
  <p:clrMapOvr>
    <a:masterClrMapping/>
  </p:clrMapOvr>
  <mc:AlternateContent xmlns:mc="http://schemas.openxmlformats.org/markup-compatibility/2006" xmlns:p14="http://schemas.microsoft.com/office/powerpoint/2010/main">
    <mc:Choice Requires="p14">
      <p:transition spd="slow" p14:dur="2000" advTm="219170"/>
    </mc:Choice>
    <mc:Fallback xmlns="">
      <p:transition spd="slow" advTm="21917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15BCA5-397B-C72B-7EB0-6D46A341C7BD}"/>
              </a:ext>
            </a:extLst>
          </p:cNvPr>
          <p:cNvSpPr txBox="1"/>
          <p:nvPr/>
        </p:nvSpPr>
        <p:spPr>
          <a:xfrm>
            <a:off x="5943599" y="480646"/>
            <a:ext cx="9085384" cy="584775"/>
          </a:xfrm>
          <a:prstGeom prst="rect">
            <a:avLst/>
          </a:prstGeom>
          <a:noFill/>
        </p:spPr>
        <p:txBody>
          <a:bodyPr wrap="square" rtlCol="0">
            <a:spAutoFit/>
          </a:bodyPr>
          <a:lstStyle/>
          <a:p>
            <a:r>
              <a:rPr lang="en-US" sz="3200" dirty="0"/>
              <a:t>Output </a:t>
            </a:r>
          </a:p>
        </p:txBody>
      </p:sp>
      <p:pic>
        <p:nvPicPr>
          <p:cNvPr id="4" name="Picture 3">
            <a:extLst>
              <a:ext uri="{FF2B5EF4-FFF2-40B4-BE49-F238E27FC236}">
                <a16:creationId xmlns:a16="http://schemas.microsoft.com/office/drawing/2014/main" id="{230D8133-E832-3D19-7DFB-C4CE0671713C}"/>
              </a:ext>
            </a:extLst>
          </p:cNvPr>
          <p:cNvPicPr>
            <a:picLocks noChangeAspect="1"/>
          </p:cNvPicPr>
          <p:nvPr/>
        </p:nvPicPr>
        <p:blipFill>
          <a:blip r:embed="rId2"/>
          <a:stretch>
            <a:fillRect/>
          </a:stretch>
        </p:blipFill>
        <p:spPr>
          <a:xfrm>
            <a:off x="3071444" y="1287598"/>
            <a:ext cx="7703121" cy="317889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B6C1B7DB-4E6B-4C81-8CAC-A534F46E2C54}"/>
              </a:ext>
            </a:extLst>
          </p:cNvPr>
          <p:cNvPicPr>
            <a:picLocks noChangeAspect="1"/>
          </p:cNvPicPr>
          <p:nvPr/>
        </p:nvPicPr>
        <p:blipFill>
          <a:blip r:embed="rId3"/>
          <a:stretch>
            <a:fillRect/>
          </a:stretch>
        </p:blipFill>
        <p:spPr>
          <a:xfrm>
            <a:off x="2308927" y="4971963"/>
            <a:ext cx="9829831" cy="22611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61857012"/>
      </p:ext>
    </p:extLst>
  </p:cSld>
  <p:clrMapOvr>
    <a:masterClrMapping/>
  </p:clrMapOvr>
  <mc:AlternateContent xmlns:mc="http://schemas.openxmlformats.org/markup-compatibility/2006" xmlns:p14="http://schemas.microsoft.com/office/powerpoint/2010/main">
    <mc:Choice Requires="p14">
      <p:transition spd="slow" p14:dur="2000" advTm="94711"/>
    </mc:Choice>
    <mc:Fallback xmlns="">
      <p:transition spd="slow" advTm="94711"/>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TotalTime>
  <Words>1190</Words>
  <Application>Microsoft Office PowerPoint</Application>
  <PresentationFormat>Custom</PresentationFormat>
  <Paragraphs>93</Paragraphs>
  <Slides>10</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Nunito Semi Bold</vt:lpstr>
      <vt:lpstr>Arial</vt:lpstr>
      <vt:lpstr>PT Sans</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Sadman Kabir</dc:creator>
  <cp:lastModifiedBy>Sadman Kabir</cp:lastModifiedBy>
  <cp:revision>4</cp:revision>
  <dcterms:created xsi:type="dcterms:W3CDTF">2025-11-22T07:09:33Z</dcterms:created>
  <dcterms:modified xsi:type="dcterms:W3CDTF">2025-11-25T06:27:41Z</dcterms:modified>
</cp:coreProperties>
</file>